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handoutMasterIdLst>
    <p:handoutMasterId r:id="rId14"/>
  </p:handoutMasterIdLst>
  <p:sldIdLst>
    <p:sldId id="277" r:id="rId2"/>
    <p:sldId id="278" r:id="rId3"/>
    <p:sldId id="267" r:id="rId4"/>
    <p:sldId id="280" r:id="rId5"/>
    <p:sldId id="282" r:id="rId6"/>
    <p:sldId id="285" r:id="rId7"/>
    <p:sldId id="284" r:id="rId8"/>
    <p:sldId id="291" r:id="rId9"/>
    <p:sldId id="293" r:id="rId10"/>
    <p:sldId id="295" r:id="rId11"/>
    <p:sldId id="294"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F5F3"/>
    <a:srgbClr val="F7F7F6"/>
    <a:srgbClr val="FCFBFB"/>
    <a:srgbClr val="F1F1EE"/>
    <a:srgbClr val="F2F1EE"/>
    <a:srgbClr val="F7F7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301B821-A1FF-4177-AEE7-76D212191A0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6" autoAdjust="0"/>
    <p:restoredTop sz="96349" autoAdjust="0"/>
  </p:normalViewPr>
  <p:slideViewPr>
    <p:cSldViewPr snapToGrid="0">
      <p:cViewPr varScale="1">
        <p:scale>
          <a:sx n="81" d="100"/>
          <a:sy n="81" d="100"/>
        </p:scale>
        <p:origin x="114" y="720"/>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2" d="100"/>
          <a:sy n="82" d="100"/>
        </p:scale>
        <p:origin x="2994"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5DD71D7-55AC-46BD-81B3-09AB2F9EFBD8}" type="datetimeFigureOut">
              <a:rPr lang="en-US" smtClean="0"/>
              <a:t>6/2/2022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40BD58-3BFF-4EAF-BB8B-AC67FE801E47}" type="slidenum">
              <a:rPr lang="en-US" smtClean="0"/>
              <a:t>‹#›</a:t>
            </a:fld>
            <a:endParaRPr lang="en-US"/>
          </a:p>
        </p:txBody>
      </p:sp>
    </p:spTree>
    <p:extLst>
      <p:ext uri="{BB962C8B-B14F-4D97-AF65-F5344CB8AC3E}">
        <p14:creationId xmlns:p14="http://schemas.microsoft.com/office/powerpoint/2010/main" val="4010594369"/>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89424F-BB59-4F4E-9822-4CA3E770FFD2}" type="datetimeFigureOut">
              <a:rPr lang="en-US" smtClean="0"/>
              <a:t>6/2/2022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322CDD-9D6C-4F63-9EC2-648226624108}" type="slidenum">
              <a:rPr lang="en-US" smtClean="0"/>
              <a:t>‹#›</a:t>
            </a:fld>
            <a:endParaRPr lang="en-US"/>
          </a:p>
        </p:txBody>
      </p:sp>
    </p:spTree>
    <p:extLst>
      <p:ext uri="{BB962C8B-B14F-4D97-AF65-F5344CB8AC3E}">
        <p14:creationId xmlns:p14="http://schemas.microsoft.com/office/powerpoint/2010/main" val="851026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2606040"/>
            <a:ext cx="10058400" cy="2743200"/>
          </a:xfrm>
        </p:spPr>
        <p:txBody>
          <a:bodyPr anchor="b">
            <a:normAutofit/>
          </a:bodyPr>
          <a:lstStyle>
            <a:lvl1pPr algn="l">
              <a:lnSpc>
                <a:spcPct val="80000"/>
              </a:lnSpc>
              <a:defRPr sz="6800">
                <a:solidFill>
                  <a:schemeClr val="tx1"/>
                </a:solidFill>
                <a:effectLst>
                  <a:outerShdw blurRad="38100" dist="25400" dir="18900000" algn="bl" rotWithShape="0">
                    <a:schemeClr val="bg1">
                      <a:alpha val="80000"/>
                    </a:scheme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066800" y="5360437"/>
            <a:ext cx="10058400" cy="365760"/>
          </a:xfrm>
        </p:spPr>
        <p:txBody>
          <a:bodyPr>
            <a:normAutofit/>
          </a:bodyPr>
          <a:lstStyle>
            <a:lvl1pPr marL="0" indent="0" algn="l">
              <a:spcBef>
                <a:spcPts val="0"/>
              </a:spcBef>
              <a:buNone/>
              <a:defRPr sz="2000" b="1" cap="all" baseline="0">
                <a:solidFill>
                  <a:schemeClr val="accent1">
                    <a:lumMod val="75000"/>
                  </a:schemeClr>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Rectangle 7"/>
          <p:cNvSpPr/>
          <p:nvPr userDrawn="1"/>
        </p:nvSpPr>
        <p:spPr>
          <a:xfrm>
            <a:off x="0" y="5888736"/>
            <a:ext cx="12192000" cy="109728"/>
          </a:xfrm>
          <a:prstGeom prst="rect">
            <a:avLst/>
          </a:prstGeom>
          <a:ln>
            <a:noFill/>
          </a:ln>
          <a:effectLst>
            <a:outerShdw blurRad="25400" dist="25400" dir="54000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C9872EE9-AF66-483C-961F-59B9F002993E}" type="datetime1">
              <a:rPr lang="en-US" smtClean="0"/>
              <a:pPr/>
              <a:t>6/2/2022</a:t>
            </a:fld>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25000" y="382230"/>
            <a:ext cx="1371600" cy="556136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95400" y="382230"/>
            <a:ext cx="7863840" cy="556137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C7BEAFD5-7FA3-40FB-875B-457FB46B25A4}" type="datetime1">
              <a:rPr lang="en-US" smtClean="0"/>
              <a:pPr/>
              <a:t>6/2/2022</a:t>
            </a:fld>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89AD63E2-E931-4653-BB33-A910E07D11B2}" type="datetime1">
              <a:rPr lang="en-US" smtClean="0"/>
              <a:pPr/>
              <a:t>6/2/2022</a:t>
            </a:fld>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66800" y="1565829"/>
            <a:ext cx="5943600" cy="4114800"/>
          </a:xfrm>
        </p:spPr>
        <p:txBody>
          <a:bodyPr anchor="b">
            <a:normAutofit/>
          </a:bodyPr>
          <a:lstStyle>
            <a:lvl1pPr>
              <a:lnSpc>
                <a:spcPct val="80000"/>
              </a:lnSpc>
              <a:defRPr sz="5400">
                <a:effectLst>
                  <a:outerShdw blurRad="38100" dist="25400" dir="18900000" algn="bl" rotWithShape="0">
                    <a:schemeClr val="bg1">
                      <a:alpha val="80000"/>
                    </a:schemeClr>
                  </a:outerShdw>
                </a:effectLst>
              </a:defRPr>
            </a:lvl1pPr>
          </a:lstStyle>
          <a:p>
            <a:r>
              <a:rPr lang="en-US"/>
              <a:t>Click to edit Master title style</a:t>
            </a:r>
            <a:endParaRPr lang="en-US" dirty="0"/>
          </a:p>
        </p:txBody>
      </p:sp>
      <p:sp>
        <p:nvSpPr>
          <p:cNvPr id="3" name="Text Placeholder 2"/>
          <p:cNvSpPr>
            <a:spLocks noGrp="1"/>
          </p:cNvSpPr>
          <p:nvPr>
            <p:ph type="body" idx="1"/>
          </p:nvPr>
        </p:nvSpPr>
        <p:spPr>
          <a:xfrm>
            <a:off x="1066801" y="5682343"/>
            <a:ext cx="5943600" cy="410547"/>
          </a:xfrm>
        </p:spPr>
        <p:txBody>
          <a:bodyPr>
            <a:normAutofit/>
          </a:bodyPr>
          <a:lstStyle>
            <a:lvl1pPr marL="0" indent="0">
              <a:spcBef>
                <a:spcPts val="0"/>
              </a:spcBef>
              <a:buNone/>
              <a:defRPr sz="2200" b="1" cap="all" baseline="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9" name="Rectangle 8"/>
          <p:cNvSpPr/>
          <p:nvPr userDrawn="1"/>
        </p:nvSpPr>
        <p:spPr>
          <a:xfrm>
            <a:off x="7707084"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bwMode="hidden">
          <a:xfrm>
            <a:off x="7761948" y="283"/>
            <a:ext cx="4427508" cy="6856286"/>
          </a:xfrm>
          <a:prstGeom prst="rect">
            <a:avLst/>
          </a:prstGeom>
        </p:spPr>
      </p:pic>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5400" y="1825625"/>
            <a:ext cx="4724400" cy="4117975"/>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199" y="1825625"/>
            <a:ext cx="4724400" cy="4117975"/>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C9EA1F43-559A-4B47-A959-EFB6142CA3A9}" type="datetime1">
              <a:rPr lang="en-US" smtClean="0"/>
              <a:pPr/>
              <a:t>6/2/2022</a:t>
            </a:fld>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28800"/>
            <a:ext cx="4727448" cy="641350"/>
          </a:xfrm>
        </p:spPr>
        <p:txBody>
          <a:bodyPr anchor="ctr">
            <a:normAutofit/>
          </a:bodyPr>
          <a:lstStyle>
            <a:lvl1pPr marL="0" indent="0">
              <a:spcBef>
                <a:spcPts val="0"/>
              </a:spcBef>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2470151"/>
            <a:ext cx="4727448" cy="3473450"/>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67628" y="1828800"/>
            <a:ext cx="4727448" cy="641350"/>
          </a:xfrm>
        </p:spPr>
        <p:txBody>
          <a:bodyPr anchor="ctr">
            <a:normAutofit/>
          </a:bodyPr>
          <a:lstStyle>
            <a:lvl1pPr marL="0" indent="0">
              <a:spcBef>
                <a:spcPts val="0"/>
              </a:spcBef>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69152" y="2470151"/>
            <a:ext cx="4727448" cy="3473450"/>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F1261AED-24AE-4AC7-940D-F7106D2788A3}" type="datetime1">
              <a:rPr lang="en-US" smtClean="0"/>
              <a:pPr/>
              <a:t>6/2/2022</a:t>
            </a:fld>
            <a:endParaRPr lang="en-US" dirty="0"/>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EC425771-5E10-4A19-AB0E-909293152332}" type="datetime1">
              <a:rPr lang="en-US" smtClean="0"/>
              <a:pPr/>
              <a:t>6/2/2022</a:t>
            </a:fld>
            <a:endParaRPr lang="en-US" dirty="0"/>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03606FD5-B03F-45D5-A178-114C548C0032}" type="datetime1">
              <a:rPr lang="en-US" smtClean="0"/>
              <a:pPr/>
              <a:t>6/2/2022</a:t>
            </a:fld>
            <a:endParaRPr lang="en-US" dirty="0"/>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bwMode="hidden">
          <a:xfrm>
            <a:off x="7766439" y="283"/>
            <a:ext cx="4435717" cy="6856286"/>
          </a:xfrm>
          <a:prstGeom prst="rect">
            <a:avLst/>
          </a:prstGeom>
        </p:spPr>
      </p:pic>
      <p:sp>
        <p:nvSpPr>
          <p:cNvPr id="2" name="Title 1"/>
          <p:cNvSpPr>
            <a:spLocks noGrp="1"/>
          </p:cNvSpPr>
          <p:nvPr>
            <p:ph type="title"/>
          </p:nvPr>
        </p:nvSpPr>
        <p:spPr>
          <a:xfrm>
            <a:off x="8229601" y="2514600"/>
            <a:ext cx="3474720" cy="1600200"/>
          </a:xfrm>
        </p:spPr>
        <p:txBody>
          <a:bodyPr anchor="b"/>
          <a:lstStyle>
            <a:lvl1pPr>
              <a:defRPr sz="3200">
                <a:solidFill>
                  <a:schemeClr val="accent1">
                    <a:lumMod val="7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790302" y="685800"/>
            <a:ext cx="6126480" cy="54864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29600" y="4343400"/>
            <a:ext cx="3474720" cy="1188720"/>
          </a:xfrm>
        </p:spPr>
        <p:txBody>
          <a:bodyPr>
            <a:normAutofit/>
          </a:bodyPr>
          <a:lstStyle>
            <a:lvl1pPr marL="0" indent="0">
              <a:spcBef>
                <a:spcPts val="8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Rectangle 9"/>
          <p:cNvSpPr/>
          <p:nvPr userDrawn="1"/>
        </p:nvSpPr>
        <p:spPr>
          <a:xfrm>
            <a:off x="7711702"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E8B012C0-B102-441D-AA86-2C80DFA84E68}" type="datetime1">
              <a:rPr lang="en-US" smtClean="0"/>
              <a:pPr/>
              <a:t>6/2/2022</a:t>
            </a:fld>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bwMode="hidden">
          <a:xfrm>
            <a:off x="7766439" y="283"/>
            <a:ext cx="4435717" cy="6856286"/>
          </a:xfrm>
          <a:prstGeom prst="rect">
            <a:avLst/>
          </a:prstGeom>
        </p:spPr>
      </p:pic>
      <p:sp>
        <p:nvSpPr>
          <p:cNvPr id="2" name="Title 1"/>
          <p:cNvSpPr>
            <a:spLocks noGrp="1"/>
          </p:cNvSpPr>
          <p:nvPr>
            <p:ph type="title"/>
          </p:nvPr>
        </p:nvSpPr>
        <p:spPr>
          <a:xfrm>
            <a:off x="8229600" y="2514600"/>
            <a:ext cx="3474720" cy="1600200"/>
          </a:xfrm>
        </p:spPr>
        <p:txBody>
          <a:bodyPr anchor="b"/>
          <a:lstStyle>
            <a:lvl1pPr>
              <a:defRPr sz="3200">
                <a:solidFill>
                  <a:schemeClr val="accent1">
                    <a:lumMod val="75000"/>
                  </a:schemeClr>
                </a:solidFill>
              </a:defRPr>
            </a:lvl1pPr>
          </a:lstStyle>
          <a:p>
            <a:r>
              <a:rPr lang="en-US"/>
              <a:t>Click to edit Master title style</a:t>
            </a:r>
            <a:endParaRPr lang="en-US" dirty="0"/>
          </a:p>
        </p:txBody>
      </p:sp>
      <p:sp>
        <p:nvSpPr>
          <p:cNvPr id="3" name="Picture Placeholder 2" descr="An empty placeholder to add an image. Click on the placeholder and select the image that you wish to add"/>
          <p:cNvSpPr>
            <a:spLocks noGrp="1"/>
          </p:cNvSpPr>
          <p:nvPr>
            <p:ph type="pic" idx="1"/>
          </p:nvPr>
        </p:nvSpPr>
        <p:spPr>
          <a:xfrm>
            <a:off x="0" y="1325880"/>
            <a:ext cx="6858000" cy="4206240"/>
          </a:xfrm>
          <a:solidFill>
            <a:schemeClr val="bg2"/>
          </a:solidFill>
          <a:effectLst>
            <a:outerShdw blurRad="63500" sx="101000" sy="101000" algn="ctr" rotWithShape="0">
              <a:prstClr val="black">
                <a:alpha val="15000"/>
              </a:prstClr>
            </a:outerShdw>
          </a:effectLst>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229600" y="4343400"/>
            <a:ext cx="3474720" cy="1188720"/>
          </a:xfrm>
        </p:spPr>
        <p:txBody>
          <a:bodyPr>
            <a:normAutofit/>
          </a:bodyPr>
          <a:lstStyle>
            <a:lvl1pPr marL="0" indent="0">
              <a:spcBef>
                <a:spcPts val="8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601E0B12-F9DE-47EF-A076-CF602073F1B2}" type="datetime1">
              <a:rPr lang="en-US" smtClean="0"/>
              <a:pPr/>
              <a:t>6/2/2022</a:t>
            </a:fld>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
        <p:nvSpPr>
          <p:cNvPr id="11" name="Rectangle 10"/>
          <p:cNvSpPr/>
          <p:nvPr userDrawn="1"/>
        </p:nvSpPr>
        <p:spPr>
          <a:xfrm>
            <a:off x="7711702"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381000"/>
            <a:ext cx="9601200" cy="11430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828800"/>
            <a:ext cx="96012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295400" y="6419462"/>
            <a:ext cx="5181600" cy="238902"/>
          </a:xfrm>
          <a:prstGeom prst="rect">
            <a:avLst/>
          </a:prstGeom>
        </p:spPr>
        <p:txBody>
          <a:bodyPr vert="horz" lIns="91440" tIns="45720" rIns="91440" bIns="45720" rtlCol="0" anchor="ctr"/>
          <a:lstStyle>
            <a:lvl1pPr algn="l">
              <a:defRPr sz="1100">
                <a:solidFill>
                  <a:schemeClr val="tx1"/>
                </a:solidFill>
              </a:defRPr>
            </a:lvl1pPr>
          </a:lstStyle>
          <a:p>
            <a:r>
              <a:rPr lang="en-US"/>
              <a:t>Add a footer</a:t>
            </a:r>
            <a:endParaRPr lang="en-US" dirty="0"/>
          </a:p>
        </p:txBody>
      </p:sp>
      <p:sp>
        <p:nvSpPr>
          <p:cNvPr id="4" name="Date Placeholder 3"/>
          <p:cNvSpPr>
            <a:spLocks noGrp="1"/>
          </p:cNvSpPr>
          <p:nvPr>
            <p:ph type="dt" sz="half" idx="2"/>
          </p:nvPr>
        </p:nvSpPr>
        <p:spPr>
          <a:xfrm>
            <a:off x="8556170" y="6419462"/>
            <a:ext cx="1351383" cy="238902"/>
          </a:xfrm>
          <a:prstGeom prst="rect">
            <a:avLst/>
          </a:prstGeom>
        </p:spPr>
        <p:txBody>
          <a:bodyPr vert="horz" lIns="91440" tIns="45720" rIns="91440" bIns="45720" rtlCol="0" anchor="ctr"/>
          <a:lstStyle>
            <a:lvl1pPr algn="r">
              <a:defRPr sz="1100">
                <a:solidFill>
                  <a:schemeClr val="tx1"/>
                </a:solidFill>
              </a:defRPr>
            </a:lvl1pPr>
          </a:lstStyle>
          <a:p>
            <a:fld id="{C8B93266-8FB4-430B-8AE3-3A53F50E1A0B}" type="datetime1">
              <a:rPr lang="en-US" smtClean="0"/>
              <a:pPr/>
              <a:t>6/2/2022</a:t>
            </a:fld>
            <a:endParaRPr lang="en-US" dirty="0"/>
          </a:p>
        </p:txBody>
      </p:sp>
      <p:sp>
        <p:nvSpPr>
          <p:cNvPr id="6" name="Slide Number Placeholder 5"/>
          <p:cNvSpPr>
            <a:spLocks noGrp="1"/>
          </p:cNvSpPr>
          <p:nvPr>
            <p:ph type="sldNum" sz="quarter" idx="4"/>
          </p:nvPr>
        </p:nvSpPr>
        <p:spPr>
          <a:xfrm>
            <a:off x="10198358" y="6419462"/>
            <a:ext cx="698241" cy="238902"/>
          </a:xfrm>
          <a:prstGeom prst="rect">
            <a:avLst/>
          </a:prstGeom>
        </p:spPr>
        <p:txBody>
          <a:bodyPr vert="horz" lIns="91440" tIns="45720" rIns="91440" bIns="45720" rtlCol="0" anchor="ctr"/>
          <a:lstStyle>
            <a:lvl1pPr algn="r">
              <a:defRPr sz="1100">
                <a:solidFill>
                  <a:schemeClr val="tx1"/>
                </a:solidFill>
              </a:defRPr>
            </a:lvl1pPr>
          </a:lstStyle>
          <a:p>
            <a:fld id="{E31375A4-56A4-47D6-9801-1991572033F7}" type="slidenum">
              <a:rPr lang="en-US" smtClean="0"/>
              <a:pPr/>
              <a:t>‹#›</a:t>
            </a:fld>
            <a:endParaRPr lang="en-US"/>
          </a:p>
        </p:txBody>
      </p:sp>
      <p:sp>
        <p:nvSpPr>
          <p:cNvPr id="8" name="Rectangle 7"/>
          <p:cNvSpPr/>
          <p:nvPr userDrawn="1"/>
        </p:nvSpPr>
        <p:spPr>
          <a:xfrm>
            <a:off x="0" y="6257036"/>
            <a:ext cx="12192000" cy="54864"/>
          </a:xfrm>
          <a:prstGeom prst="rect">
            <a:avLst/>
          </a:prstGeom>
          <a:ln>
            <a:noFill/>
          </a:ln>
          <a:effectLst>
            <a:innerShdw blurRad="25400" dist="12700" dir="16200000">
              <a:schemeClr val="accent1">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cap="all" baseline="0">
          <a:solidFill>
            <a:schemeClr val="accent1"/>
          </a:solidFill>
          <a:effectLst>
            <a:outerShdw blurRad="38100" dist="25400" dir="18900000" algn="bl" rotWithShape="0">
              <a:schemeClr val="bg1">
                <a:alpha val="80000"/>
              </a:schemeClr>
            </a:outerShdw>
          </a:effectLst>
          <a:latin typeface="+mj-lt"/>
          <a:ea typeface="+mj-ea"/>
          <a:cs typeface="+mj-cs"/>
        </a:defRPr>
      </a:lvl1pPr>
    </p:titleStyle>
    <p:body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10"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slide" Target="slide9.xml"/><Relationship Id="rId3" Type="http://schemas.openxmlformats.org/officeDocument/2006/relationships/slide" Target="slide4.xml"/><Relationship Id="rId7" Type="http://schemas.openxmlformats.org/officeDocument/2006/relationships/slide" Target="slide8.xml"/><Relationship Id="rId2" Type="http://schemas.openxmlformats.org/officeDocument/2006/relationships/slide" Target="slide3.xml"/><Relationship Id="rId1" Type="http://schemas.openxmlformats.org/officeDocument/2006/relationships/slideLayout" Target="../slideLayouts/slideLayout6.xml"/><Relationship Id="rId6" Type="http://schemas.openxmlformats.org/officeDocument/2006/relationships/slide" Target="slide7.xml"/><Relationship Id="rId5" Type="http://schemas.openxmlformats.org/officeDocument/2006/relationships/slide" Target="slide6.xml"/><Relationship Id="rId10" Type="http://schemas.openxmlformats.org/officeDocument/2006/relationships/slide" Target="slide11.xml"/><Relationship Id="rId4" Type="http://schemas.openxmlformats.org/officeDocument/2006/relationships/slide" Target="slide5.xml"/><Relationship Id="rId9" Type="http://schemas.openxmlformats.org/officeDocument/2006/relationships/slide" Target="slide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Wine data analysis</a:t>
            </a:r>
            <a:br>
              <a:rPr lang="en-US" dirty="0"/>
            </a:br>
            <a:br>
              <a:rPr lang="en-US" sz="2200" dirty="0"/>
            </a:br>
            <a:r>
              <a:rPr lang="en-US" sz="2200" dirty="0"/>
              <a:t>author: Akanchha bagla</a:t>
            </a:r>
            <a:br>
              <a:rPr lang="en-US" sz="2200" dirty="0"/>
            </a:br>
            <a:r>
              <a:rPr lang="en-US" sz="2200" dirty="0"/>
              <a:t>Revision number: 1.0</a:t>
            </a:r>
            <a:br>
              <a:rPr lang="en-US" sz="2200" dirty="0"/>
            </a:br>
            <a:r>
              <a:rPr lang="en-US" sz="2200" dirty="0"/>
              <a:t>last date of revision: May 30, 2022</a:t>
            </a:r>
          </a:p>
        </p:txBody>
      </p:sp>
      <p:sp>
        <p:nvSpPr>
          <p:cNvPr id="3" name="Subtitle 2"/>
          <p:cNvSpPr>
            <a:spLocks noGrp="1"/>
          </p:cNvSpPr>
          <p:nvPr>
            <p:ph type="subTitle" idx="1"/>
          </p:nvPr>
        </p:nvSpPr>
        <p:spPr/>
        <p:txBody>
          <a:bodyPr/>
          <a:lstStyle/>
          <a:p>
            <a:r>
              <a:rPr lang="en-US" dirty="0"/>
              <a:t>Architecture</a:t>
            </a:r>
            <a:endParaRPr lang="en-US" dirty="0">
              <a:solidFill>
                <a:schemeClr val="accent1">
                  <a:lumMod val="75000"/>
                </a:schemeClr>
              </a:solidFill>
            </a:endParaRPr>
          </a:p>
        </p:txBody>
      </p:sp>
    </p:spTree>
    <p:extLst>
      <p:ext uri="{BB962C8B-B14F-4D97-AF65-F5344CB8AC3E}">
        <p14:creationId xmlns:p14="http://schemas.microsoft.com/office/powerpoint/2010/main" val="353226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34156-EA18-A1B9-7AE6-1B5D8202A7B5}"/>
              </a:ext>
            </a:extLst>
          </p:cNvPr>
          <p:cNvSpPr>
            <a:spLocks noGrp="1"/>
          </p:cNvSpPr>
          <p:nvPr>
            <p:ph type="title"/>
          </p:nvPr>
        </p:nvSpPr>
        <p:spPr>
          <a:xfrm>
            <a:off x="0" y="-424543"/>
            <a:ext cx="9601200" cy="1143000"/>
          </a:xfrm>
        </p:spPr>
        <p:txBody>
          <a:bodyPr/>
          <a:lstStyle/>
          <a:p>
            <a:r>
              <a:rPr lang="en-US" dirty="0"/>
              <a:t>Deployment</a:t>
            </a:r>
          </a:p>
        </p:txBody>
      </p:sp>
      <p:sp>
        <p:nvSpPr>
          <p:cNvPr id="3" name="Content Placeholder 2">
            <a:extLst>
              <a:ext uri="{FF2B5EF4-FFF2-40B4-BE49-F238E27FC236}">
                <a16:creationId xmlns:a16="http://schemas.microsoft.com/office/drawing/2014/main" id="{4DD85D3B-03E7-517A-9696-C66122070C34}"/>
              </a:ext>
            </a:extLst>
          </p:cNvPr>
          <p:cNvSpPr>
            <a:spLocks noGrp="1"/>
          </p:cNvSpPr>
          <p:nvPr>
            <p:ph idx="1"/>
          </p:nvPr>
        </p:nvSpPr>
        <p:spPr>
          <a:xfrm>
            <a:off x="0" y="718456"/>
            <a:ext cx="8609610" cy="5444837"/>
          </a:xfrm>
        </p:spPr>
        <p:txBody>
          <a:bodyPr>
            <a:normAutofit/>
          </a:bodyPr>
          <a:lstStyle/>
          <a:p>
            <a:pPr marL="45720" indent="0">
              <a:spcBef>
                <a:spcPts val="600"/>
              </a:spcBef>
              <a:buNone/>
            </a:pPr>
            <a:r>
              <a:rPr lang="en-US" sz="1400" b="0" i="0" dirty="0">
                <a:solidFill>
                  <a:srgbClr val="333333"/>
                </a:solidFill>
                <a:effectLst/>
                <a:latin typeface="Merriweather" panose="00000500000000000000" pitchFamily="2" charset="0"/>
              </a:rPr>
              <a:t>Tableau prioritizes choice in flexibility to fit, rather than dictate, your enterprise architecture. Tableau Server and Tableau Online leverage your existing technology investments and integrate into your IT infrastructure to provide a self-service, modern analytics platform for your users. With on-premises, cloud, and hosted options, there is a version of Tableau to match your requirements. Below is a comparison of the three types:</a:t>
            </a:r>
            <a:endParaRPr lang="en-US" sz="1400" dirty="0">
              <a:solidFill>
                <a:srgbClr val="333333"/>
              </a:solidFill>
              <a:latin typeface="Merriweather" panose="00000500000000000000" pitchFamily="2" charset="0"/>
            </a:endParaRPr>
          </a:p>
          <a:p>
            <a:pPr marL="45720" indent="0">
              <a:spcBef>
                <a:spcPts val="600"/>
              </a:spcBef>
              <a:buNone/>
            </a:pPr>
            <a:endParaRPr lang="en-US" sz="1200" b="0" i="0" dirty="0">
              <a:solidFill>
                <a:srgbClr val="333333"/>
              </a:solidFill>
              <a:effectLst/>
              <a:latin typeface="Merriweather" panose="00000500000000000000" pitchFamily="2" charset="0"/>
            </a:endParaRPr>
          </a:p>
          <a:p>
            <a:pPr marL="45720" indent="0">
              <a:spcBef>
                <a:spcPts val="600"/>
              </a:spcBef>
              <a:buNone/>
            </a:pPr>
            <a:endParaRPr lang="en-US" sz="1200" b="0" i="0" dirty="0">
              <a:solidFill>
                <a:srgbClr val="333333"/>
              </a:solidFill>
              <a:effectLst/>
              <a:latin typeface="Merriweather" panose="00000500000000000000" pitchFamily="2" charset="0"/>
            </a:endParaRPr>
          </a:p>
          <a:p>
            <a:pPr marL="45720" indent="0">
              <a:buNone/>
            </a:pPr>
            <a:endParaRPr lang="en-US" sz="1400" cap="all" dirty="0">
              <a:solidFill>
                <a:schemeClr val="accent1"/>
              </a:solidFill>
              <a:latin typeface="+mj-lt"/>
              <a:ea typeface="+mj-ea"/>
              <a:cs typeface="+mj-cs"/>
            </a:endParaRPr>
          </a:p>
        </p:txBody>
      </p:sp>
      <p:graphicFrame>
        <p:nvGraphicFramePr>
          <p:cNvPr id="4" name="Table 3">
            <a:extLst>
              <a:ext uri="{FF2B5EF4-FFF2-40B4-BE49-F238E27FC236}">
                <a16:creationId xmlns:a16="http://schemas.microsoft.com/office/drawing/2014/main" id="{F9FA0D4B-58E4-5299-F2C6-36B577905852}"/>
              </a:ext>
            </a:extLst>
          </p:cNvPr>
          <p:cNvGraphicFramePr>
            <a:graphicFrameLocks noGrp="1"/>
          </p:cNvGraphicFramePr>
          <p:nvPr>
            <p:extLst>
              <p:ext uri="{D42A27DB-BD31-4B8C-83A1-F6EECF244321}">
                <p14:modId xmlns:p14="http://schemas.microsoft.com/office/powerpoint/2010/main" val="3401074333"/>
              </p:ext>
            </p:extLst>
          </p:nvPr>
        </p:nvGraphicFramePr>
        <p:xfrm>
          <a:off x="118752" y="1792889"/>
          <a:ext cx="8986653" cy="4370404"/>
        </p:xfrm>
        <a:graphic>
          <a:graphicData uri="http://schemas.openxmlformats.org/drawingml/2006/table">
            <a:tbl>
              <a:tblPr/>
              <a:tblGrid>
                <a:gridCol w="2995551">
                  <a:extLst>
                    <a:ext uri="{9D8B030D-6E8A-4147-A177-3AD203B41FA5}">
                      <a16:colId xmlns:a16="http://schemas.microsoft.com/office/drawing/2014/main" val="2430718492"/>
                    </a:ext>
                  </a:extLst>
                </a:gridCol>
                <a:gridCol w="2995551">
                  <a:extLst>
                    <a:ext uri="{9D8B030D-6E8A-4147-A177-3AD203B41FA5}">
                      <a16:colId xmlns:a16="http://schemas.microsoft.com/office/drawing/2014/main" val="3176949412"/>
                    </a:ext>
                  </a:extLst>
                </a:gridCol>
                <a:gridCol w="2995551">
                  <a:extLst>
                    <a:ext uri="{9D8B030D-6E8A-4147-A177-3AD203B41FA5}">
                      <a16:colId xmlns:a16="http://schemas.microsoft.com/office/drawing/2014/main" val="3898973821"/>
                    </a:ext>
                  </a:extLst>
                </a:gridCol>
              </a:tblGrid>
              <a:tr h="171622">
                <a:tc>
                  <a:txBody>
                    <a:bodyPr/>
                    <a:lstStyle/>
                    <a:p>
                      <a:pPr fontAlgn="t"/>
                      <a:r>
                        <a:rPr lang="en-US" sz="1400" b="1">
                          <a:effectLst/>
                        </a:rPr>
                        <a:t>TYPE</a:t>
                      </a:r>
                    </a:p>
                  </a:txBody>
                  <a:tcPr marL="64294" marR="64294" marT="32147" marB="32147">
                    <a:lnL>
                      <a:noFill/>
                    </a:lnL>
                    <a:lnR>
                      <a:noFill/>
                    </a:lnR>
                    <a:lnT>
                      <a:noFill/>
                    </a:lnT>
                    <a:lnB>
                      <a:noFill/>
                    </a:lnB>
                  </a:tcPr>
                </a:tc>
                <a:tc>
                  <a:txBody>
                    <a:bodyPr/>
                    <a:lstStyle/>
                    <a:p>
                      <a:pPr fontAlgn="t"/>
                      <a:r>
                        <a:rPr lang="en-US" sz="1400" b="1">
                          <a:effectLst/>
                        </a:rPr>
                        <a:t>PROS</a:t>
                      </a:r>
                    </a:p>
                  </a:txBody>
                  <a:tcPr marL="64294" marR="64294" marT="32147" marB="32147">
                    <a:lnL>
                      <a:noFill/>
                    </a:lnL>
                    <a:lnR>
                      <a:noFill/>
                    </a:lnR>
                    <a:lnT>
                      <a:noFill/>
                    </a:lnT>
                    <a:lnB>
                      <a:noFill/>
                    </a:lnB>
                  </a:tcPr>
                </a:tc>
                <a:tc>
                  <a:txBody>
                    <a:bodyPr/>
                    <a:lstStyle/>
                    <a:p>
                      <a:pPr fontAlgn="t"/>
                      <a:r>
                        <a:rPr lang="en-US" sz="1400" b="1">
                          <a:effectLst/>
                        </a:rPr>
                        <a:t>CONS</a:t>
                      </a:r>
                    </a:p>
                  </a:txBody>
                  <a:tcPr marL="64294" marR="64294" marT="32147" marB="32147">
                    <a:lnL>
                      <a:noFill/>
                    </a:lnL>
                    <a:lnR>
                      <a:noFill/>
                    </a:lnR>
                    <a:lnT>
                      <a:noFill/>
                    </a:lnT>
                    <a:lnB>
                      <a:noFill/>
                    </a:lnB>
                  </a:tcPr>
                </a:tc>
                <a:extLst>
                  <a:ext uri="{0D108BD9-81ED-4DB2-BD59-A6C34878D82A}">
                    <a16:rowId xmlns:a16="http://schemas.microsoft.com/office/drawing/2014/main" val="2147692228"/>
                  </a:ext>
                </a:extLst>
              </a:tr>
              <a:tr h="1364250">
                <a:tc>
                  <a:txBody>
                    <a:bodyPr/>
                    <a:lstStyle/>
                    <a:p>
                      <a:pPr fontAlgn="t"/>
                      <a:r>
                        <a:rPr lang="en-US" sz="1400" b="1" dirty="0">
                          <a:effectLst/>
                        </a:rPr>
                        <a:t>Tableau Server - On Premises</a:t>
                      </a:r>
                    </a:p>
                  </a:txBody>
                  <a:tcPr marL="64294" marR="64294" marT="32147" marB="32147">
                    <a:lnL>
                      <a:noFill/>
                    </a:lnL>
                    <a:lnR>
                      <a:noFill/>
                    </a:lnR>
                    <a:lnT>
                      <a:noFill/>
                    </a:lnT>
                    <a:lnB>
                      <a:noFill/>
                    </a:lnB>
                  </a:tcPr>
                </a:tc>
                <a:tc>
                  <a:txBody>
                    <a:bodyPr/>
                    <a:lstStyle/>
                    <a:p>
                      <a:pPr fontAlgn="t"/>
                      <a:r>
                        <a:rPr lang="en-US" sz="1400" b="1">
                          <a:effectLst/>
                        </a:rPr>
                        <a:t>Full control of hardware and software</a:t>
                      </a:r>
                    </a:p>
                    <a:p>
                      <a:pPr fontAlgn="t"/>
                      <a:r>
                        <a:rPr lang="en-US" sz="1400" b="1">
                          <a:effectLst/>
                        </a:rPr>
                        <a:t>Infrastructure and data remain behind your firewall</a:t>
                      </a:r>
                    </a:p>
                  </a:txBody>
                  <a:tcPr marL="64294" marR="64294" marT="32147" marB="32147">
                    <a:lnL>
                      <a:noFill/>
                    </a:lnL>
                    <a:lnR>
                      <a:noFill/>
                    </a:lnR>
                    <a:lnT>
                      <a:noFill/>
                    </a:lnT>
                    <a:lnB>
                      <a:noFill/>
                    </a:lnB>
                  </a:tcPr>
                </a:tc>
                <a:tc>
                  <a:txBody>
                    <a:bodyPr/>
                    <a:lstStyle/>
                    <a:p>
                      <a:pPr fontAlgn="t"/>
                      <a:r>
                        <a:rPr lang="en-US" sz="1400" b="1" dirty="0">
                          <a:effectLst/>
                        </a:rPr>
                        <a:t>Need dedicated administrators to manage hardware and software</a:t>
                      </a:r>
                    </a:p>
                    <a:p>
                      <a:pPr fontAlgn="t"/>
                      <a:r>
                        <a:rPr lang="en-US" sz="1400" b="1" dirty="0">
                          <a:effectLst/>
                        </a:rPr>
                        <a:t>Additional infrastructure needed to access off-network (mobile, external)</a:t>
                      </a:r>
                    </a:p>
                  </a:txBody>
                  <a:tcPr marL="64294" marR="64294" marT="32147" marB="32147">
                    <a:lnL>
                      <a:noFill/>
                    </a:lnL>
                    <a:lnR>
                      <a:noFill/>
                    </a:lnR>
                    <a:lnT>
                      <a:noFill/>
                    </a:lnT>
                    <a:lnB>
                      <a:noFill/>
                    </a:lnB>
                  </a:tcPr>
                </a:tc>
                <a:extLst>
                  <a:ext uri="{0D108BD9-81ED-4DB2-BD59-A6C34878D82A}">
                    <a16:rowId xmlns:a16="http://schemas.microsoft.com/office/drawing/2014/main" val="1692254742"/>
                  </a:ext>
                </a:extLst>
              </a:tr>
              <a:tr h="1585638">
                <a:tc>
                  <a:txBody>
                    <a:bodyPr/>
                    <a:lstStyle/>
                    <a:p>
                      <a:pPr fontAlgn="t"/>
                      <a:r>
                        <a:rPr lang="fr-FR" sz="1400" b="1">
                          <a:effectLst/>
                        </a:rPr>
                        <a:t>Tableau Server - Public Cloud (IaaS)</a:t>
                      </a:r>
                    </a:p>
                  </a:txBody>
                  <a:tcPr marL="64294" marR="64294" marT="32147" marB="32147">
                    <a:lnL>
                      <a:noFill/>
                    </a:lnL>
                    <a:lnR>
                      <a:noFill/>
                    </a:lnR>
                    <a:lnT>
                      <a:noFill/>
                    </a:lnT>
                    <a:lnB>
                      <a:noFill/>
                    </a:lnB>
                  </a:tcPr>
                </a:tc>
                <a:tc>
                  <a:txBody>
                    <a:bodyPr/>
                    <a:lstStyle/>
                    <a:p>
                      <a:pPr fontAlgn="t"/>
                      <a:r>
                        <a:rPr lang="en-US" sz="1400" b="1" dirty="0">
                          <a:effectLst/>
                        </a:rPr>
                        <a:t>Full control of software on managed hardware</a:t>
                      </a:r>
                    </a:p>
                    <a:p>
                      <a:pPr fontAlgn="t"/>
                      <a:r>
                        <a:rPr lang="en-US" sz="1400" b="1" dirty="0">
                          <a:effectLst/>
                        </a:rPr>
                        <a:t>Puts infrastructure in same place as data (for migration to cloud)</a:t>
                      </a:r>
                    </a:p>
                    <a:p>
                      <a:pPr fontAlgn="t"/>
                      <a:r>
                        <a:rPr lang="en-US" sz="1400" b="1" dirty="0">
                          <a:effectLst/>
                        </a:rPr>
                        <a:t>Flexibility to spin up/down hardware as needed</a:t>
                      </a:r>
                    </a:p>
                  </a:txBody>
                  <a:tcPr marL="64294" marR="64294" marT="32147" marB="32147">
                    <a:lnL>
                      <a:noFill/>
                    </a:lnL>
                    <a:lnR>
                      <a:noFill/>
                    </a:lnR>
                    <a:lnT>
                      <a:noFill/>
                    </a:lnT>
                    <a:lnB>
                      <a:noFill/>
                    </a:lnB>
                  </a:tcPr>
                </a:tc>
                <a:tc>
                  <a:txBody>
                    <a:bodyPr/>
                    <a:lstStyle/>
                    <a:p>
                      <a:pPr fontAlgn="t"/>
                      <a:r>
                        <a:rPr lang="en-US" sz="1400" b="1" dirty="0">
                          <a:effectLst/>
                        </a:rPr>
                        <a:t>Need dedicated administrators to manage software</a:t>
                      </a:r>
                    </a:p>
                    <a:p>
                      <a:pPr fontAlgn="t"/>
                      <a:r>
                        <a:rPr lang="en-US" sz="1400" b="1" dirty="0">
                          <a:effectLst/>
                        </a:rPr>
                        <a:t>Additional infrastructure needed to access off-network (mobile, external)</a:t>
                      </a:r>
                    </a:p>
                  </a:txBody>
                  <a:tcPr marL="64294" marR="64294" marT="32147" marB="32147">
                    <a:lnL>
                      <a:noFill/>
                    </a:lnL>
                    <a:lnR>
                      <a:noFill/>
                    </a:lnR>
                    <a:lnT>
                      <a:noFill/>
                    </a:lnT>
                    <a:lnB>
                      <a:noFill/>
                    </a:lnB>
                  </a:tcPr>
                </a:tc>
                <a:extLst>
                  <a:ext uri="{0D108BD9-81ED-4DB2-BD59-A6C34878D82A}">
                    <a16:rowId xmlns:a16="http://schemas.microsoft.com/office/drawing/2014/main" val="728799246"/>
                  </a:ext>
                </a:extLst>
              </a:tr>
              <a:tr h="1142862">
                <a:tc>
                  <a:txBody>
                    <a:bodyPr/>
                    <a:lstStyle/>
                    <a:p>
                      <a:pPr fontAlgn="t"/>
                      <a:r>
                        <a:rPr lang="en-US" sz="1400" b="1">
                          <a:effectLst/>
                        </a:rPr>
                        <a:t>Tableau Online (SaaS)</a:t>
                      </a:r>
                    </a:p>
                  </a:txBody>
                  <a:tcPr marL="64294" marR="64294" marT="32147" marB="32147">
                    <a:lnL>
                      <a:noFill/>
                    </a:lnL>
                    <a:lnR>
                      <a:noFill/>
                    </a:lnR>
                    <a:lnT>
                      <a:noFill/>
                    </a:lnT>
                    <a:lnB>
                      <a:noFill/>
                    </a:lnB>
                  </a:tcPr>
                </a:tc>
                <a:tc>
                  <a:txBody>
                    <a:bodyPr/>
                    <a:lstStyle/>
                    <a:p>
                      <a:pPr fontAlgn="t"/>
                      <a:r>
                        <a:rPr lang="en-US" sz="1400" b="1">
                          <a:effectLst/>
                        </a:rPr>
                        <a:t>Fully hosted solution (hardware, software upgrades)</a:t>
                      </a:r>
                    </a:p>
                    <a:p>
                      <a:pPr fontAlgn="t"/>
                      <a:r>
                        <a:rPr lang="en-US" sz="1400" b="1">
                          <a:effectLst/>
                        </a:rPr>
                        <a:t>Fast to deploy</a:t>
                      </a:r>
                    </a:p>
                    <a:p>
                      <a:pPr fontAlgn="t"/>
                      <a:r>
                        <a:rPr lang="en-US" sz="1400" b="1">
                          <a:effectLst/>
                        </a:rPr>
                        <a:t>Easy for external audience to access</a:t>
                      </a:r>
                    </a:p>
                  </a:txBody>
                  <a:tcPr marL="64294" marR="64294" marT="32147" marB="32147">
                    <a:lnL>
                      <a:noFill/>
                    </a:lnL>
                    <a:lnR>
                      <a:noFill/>
                    </a:lnR>
                    <a:lnT>
                      <a:noFill/>
                    </a:lnT>
                    <a:lnB>
                      <a:noFill/>
                    </a:lnB>
                  </a:tcPr>
                </a:tc>
                <a:tc>
                  <a:txBody>
                    <a:bodyPr/>
                    <a:lstStyle/>
                    <a:p>
                      <a:pPr fontAlgn="t"/>
                      <a:r>
                        <a:rPr lang="en-US" sz="1400" b="1" dirty="0">
                          <a:effectLst/>
                        </a:rPr>
                        <a:t>Single-site in multi-tenant environment</a:t>
                      </a:r>
                    </a:p>
                    <a:p>
                      <a:pPr fontAlgn="t"/>
                      <a:r>
                        <a:rPr lang="en-US" sz="1400" b="1" dirty="0">
                          <a:effectLst/>
                        </a:rPr>
                        <a:t>Cubes are not supported</a:t>
                      </a:r>
                    </a:p>
                    <a:p>
                      <a:pPr fontAlgn="t"/>
                      <a:r>
                        <a:rPr lang="en-US" sz="1400" b="1" dirty="0">
                          <a:effectLst/>
                        </a:rPr>
                        <a:t>No guest account access</a:t>
                      </a:r>
                    </a:p>
                  </a:txBody>
                  <a:tcPr marL="64294" marR="64294" marT="32147" marB="32147">
                    <a:lnL>
                      <a:noFill/>
                    </a:lnL>
                    <a:lnR>
                      <a:noFill/>
                    </a:lnR>
                    <a:lnT>
                      <a:noFill/>
                    </a:lnT>
                    <a:lnB>
                      <a:noFill/>
                    </a:lnB>
                  </a:tcPr>
                </a:tc>
                <a:extLst>
                  <a:ext uri="{0D108BD9-81ED-4DB2-BD59-A6C34878D82A}">
                    <a16:rowId xmlns:a16="http://schemas.microsoft.com/office/drawing/2014/main" val="2768641163"/>
                  </a:ext>
                </a:extLst>
              </a:tr>
            </a:tbl>
          </a:graphicData>
        </a:graphic>
      </p:graphicFrame>
    </p:spTree>
    <p:extLst>
      <p:ext uri="{BB962C8B-B14F-4D97-AF65-F5344CB8AC3E}">
        <p14:creationId xmlns:p14="http://schemas.microsoft.com/office/powerpoint/2010/main" val="428346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34156-EA18-A1B9-7AE6-1B5D8202A7B5}"/>
              </a:ext>
            </a:extLst>
          </p:cNvPr>
          <p:cNvSpPr>
            <a:spLocks noGrp="1"/>
          </p:cNvSpPr>
          <p:nvPr>
            <p:ph type="title"/>
          </p:nvPr>
        </p:nvSpPr>
        <p:spPr>
          <a:xfrm>
            <a:off x="0" y="-571500"/>
            <a:ext cx="9601200" cy="1143000"/>
          </a:xfrm>
        </p:spPr>
        <p:txBody>
          <a:bodyPr/>
          <a:lstStyle/>
          <a:p>
            <a:r>
              <a:rPr lang="en-US" dirty="0"/>
              <a:t>Deployment</a:t>
            </a:r>
          </a:p>
        </p:txBody>
      </p:sp>
      <p:sp>
        <p:nvSpPr>
          <p:cNvPr id="3" name="Content Placeholder 2">
            <a:extLst>
              <a:ext uri="{FF2B5EF4-FFF2-40B4-BE49-F238E27FC236}">
                <a16:creationId xmlns:a16="http://schemas.microsoft.com/office/drawing/2014/main" id="{4DD85D3B-03E7-517A-9696-C66122070C34}"/>
              </a:ext>
            </a:extLst>
          </p:cNvPr>
          <p:cNvSpPr>
            <a:spLocks noGrp="1"/>
          </p:cNvSpPr>
          <p:nvPr>
            <p:ph idx="1"/>
          </p:nvPr>
        </p:nvSpPr>
        <p:spPr>
          <a:xfrm>
            <a:off x="0" y="571500"/>
            <a:ext cx="8609610" cy="5444837"/>
          </a:xfrm>
        </p:spPr>
        <p:txBody>
          <a:bodyPr>
            <a:normAutofit/>
          </a:bodyPr>
          <a:lstStyle/>
          <a:p>
            <a:pPr>
              <a:spcBef>
                <a:spcPts val="600"/>
              </a:spcBef>
            </a:pPr>
            <a:r>
              <a:rPr lang="en-US" sz="1400" b="1" i="0" u="sng" dirty="0">
                <a:solidFill>
                  <a:srgbClr val="333333"/>
                </a:solidFill>
                <a:effectLst/>
                <a:latin typeface="Merriweather" panose="00000500000000000000" pitchFamily="2" charset="0"/>
              </a:rPr>
              <a:t>Tableau Deployment:</a:t>
            </a:r>
          </a:p>
          <a:p>
            <a:pPr marL="45720" indent="0">
              <a:spcBef>
                <a:spcPts val="600"/>
              </a:spcBef>
              <a:buNone/>
            </a:pPr>
            <a:r>
              <a:rPr lang="en-US" sz="1400" b="0" i="0" dirty="0">
                <a:solidFill>
                  <a:srgbClr val="333333"/>
                </a:solidFill>
                <a:effectLst/>
                <a:latin typeface="Merriweather" panose="00000500000000000000" pitchFamily="2" charset="0"/>
              </a:rPr>
              <a:t>Tableau Server provides a full modern analytics platform for your users. Tableau’s architecture is flexible, allowing you to run the platform just about anywhere. You can install Tableau Server on-premises, in your private cloud or data center, on Amazon EC2, Google Cloud Platform, MS Azure, or Alibaba Cloud. Tableau Server can also run on virtualization platforms.</a:t>
            </a:r>
          </a:p>
          <a:p>
            <a:pPr marL="45720" indent="0">
              <a:spcBef>
                <a:spcPts val="600"/>
              </a:spcBef>
              <a:buNone/>
            </a:pPr>
            <a:endParaRPr lang="en-US" sz="1400" b="0" i="0" dirty="0">
              <a:solidFill>
                <a:srgbClr val="333333"/>
              </a:solidFill>
              <a:effectLst/>
              <a:latin typeface="Merriweather" panose="00000500000000000000" pitchFamily="2" charset="0"/>
            </a:endParaRPr>
          </a:p>
          <a:p>
            <a:pPr>
              <a:spcBef>
                <a:spcPts val="600"/>
              </a:spcBef>
            </a:pPr>
            <a:r>
              <a:rPr lang="en-US" sz="1400" b="1" u="sng" dirty="0">
                <a:solidFill>
                  <a:srgbClr val="333333"/>
                </a:solidFill>
                <a:latin typeface="Merriweather" panose="00000500000000000000" pitchFamily="2" charset="0"/>
              </a:rPr>
              <a:t>Publish datasets and reports from Tableau Desktop:</a:t>
            </a:r>
          </a:p>
          <a:p>
            <a:pPr marL="45720" indent="0">
              <a:spcBef>
                <a:spcPts val="600"/>
              </a:spcBef>
              <a:buNone/>
            </a:pPr>
            <a:r>
              <a:rPr lang="en-US" sz="1400" dirty="0">
                <a:solidFill>
                  <a:srgbClr val="333333"/>
                </a:solidFill>
                <a:latin typeface="Merriweather" panose="00000500000000000000" pitchFamily="2" charset="0"/>
              </a:rPr>
              <a:t>If you want to share your data discoveries with the world outside of your organization, you can save your workbook to Tableau Public, a free cloud service. On Tableau Public, anyone can interact with your views, or download your workbooks or data sources.</a:t>
            </a:r>
          </a:p>
          <a:p>
            <a:pPr marL="45720" indent="0">
              <a:spcBef>
                <a:spcPts val="600"/>
              </a:spcBef>
              <a:buNone/>
            </a:pPr>
            <a:endParaRPr lang="en-US" sz="1200" b="0" i="0" dirty="0">
              <a:solidFill>
                <a:srgbClr val="333333"/>
              </a:solidFill>
              <a:effectLst/>
              <a:latin typeface="Merriweather" panose="00000500000000000000" pitchFamily="2" charset="0"/>
            </a:endParaRPr>
          </a:p>
          <a:p>
            <a:pPr marL="45720" indent="0">
              <a:spcBef>
                <a:spcPts val="600"/>
              </a:spcBef>
              <a:buNone/>
            </a:pPr>
            <a:endParaRPr lang="en-US" sz="1200" b="0" i="0" dirty="0">
              <a:solidFill>
                <a:srgbClr val="333333"/>
              </a:solidFill>
              <a:effectLst/>
              <a:latin typeface="Merriweather" panose="00000500000000000000" pitchFamily="2" charset="0"/>
            </a:endParaRPr>
          </a:p>
          <a:p>
            <a:pPr marL="45720" indent="0">
              <a:buNone/>
            </a:pPr>
            <a:endParaRPr lang="en-US" sz="1400" cap="all" dirty="0">
              <a:solidFill>
                <a:schemeClr val="accent1"/>
              </a:solidFill>
              <a:latin typeface="+mj-lt"/>
              <a:ea typeface="+mj-ea"/>
              <a:cs typeface="+mj-cs"/>
            </a:endParaRPr>
          </a:p>
        </p:txBody>
      </p:sp>
      <p:pic>
        <p:nvPicPr>
          <p:cNvPr id="6" name="Picture 5">
            <a:extLst>
              <a:ext uri="{FF2B5EF4-FFF2-40B4-BE49-F238E27FC236}">
                <a16:creationId xmlns:a16="http://schemas.microsoft.com/office/drawing/2014/main" id="{CDDC073F-EAD5-9936-510E-758E8B0EC5CC}"/>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4800600" y="2933206"/>
            <a:ext cx="5678968" cy="3182588"/>
          </a:xfrm>
          <a:prstGeom prst="rect">
            <a:avLst/>
          </a:prstGeom>
          <a:ln>
            <a:noFill/>
          </a:ln>
          <a:effectLst>
            <a:softEdge rad="112500"/>
          </a:effectLst>
        </p:spPr>
      </p:pic>
    </p:spTree>
    <p:extLst>
      <p:ext uri="{BB962C8B-B14F-4D97-AF65-F5344CB8AC3E}">
        <p14:creationId xmlns:p14="http://schemas.microsoft.com/office/powerpoint/2010/main" val="1074978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30216F-9440-B4B0-E5A3-3AD001C5EF7A}"/>
              </a:ext>
            </a:extLst>
          </p:cNvPr>
          <p:cNvSpPr>
            <a:spLocks noGrp="1"/>
          </p:cNvSpPr>
          <p:nvPr>
            <p:ph type="title"/>
          </p:nvPr>
        </p:nvSpPr>
        <p:spPr/>
        <p:txBody>
          <a:bodyPr/>
          <a:lstStyle/>
          <a:p>
            <a:r>
              <a:rPr lang="en-US" dirty="0"/>
              <a:t>TABLE OF CONTENTS</a:t>
            </a:r>
          </a:p>
        </p:txBody>
      </p:sp>
      <p:sp>
        <p:nvSpPr>
          <p:cNvPr id="11" name="TextBox 10">
            <a:extLst>
              <a:ext uri="{FF2B5EF4-FFF2-40B4-BE49-F238E27FC236}">
                <a16:creationId xmlns:a16="http://schemas.microsoft.com/office/drawing/2014/main" id="{81707344-4360-C75F-8EB1-A693F8B430A8}"/>
              </a:ext>
            </a:extLst>
          </p:cNvPr>
          <p:cNvSpPr txBox="1"/>
          <p:nvPr/>
        </p:nvSpPr>
        <p:spPr>
          <a:xfrm>
            <a:off x="1295399" y="1805049"/>
            <a:ext cx="7735389" cy="4801314"/>
          </a:xfrm>
          <a:prstGeom prst="rect">
            <a:avLst/>
          </a:prstGeom>
          <a:noFill/>
        </p:spPr>
        <p:txBody>
          <a:bodyPr wrap="square" rtlCol="0">
            <a:spAutoFit/>
          </a:bodyPr>
          <a:lstStyle/>
          <a:p>
            <a:r>
              <a:rPr lang="en-US" dirty="0">
                <a:hlinkClick r:id="rId2" action="ppaction://hlinksldjump"/>
              </a:rPr>
              <a:t>Document Version Control</a:t>
            </a:r>
            <a:endParaRPr lang="en-US" dirty="0"/>
          </a:p>
          <a:p>
            <a:pPr marL="342900" indent="-342900">
              <a:buFont typeface="+mj-lt"/>
              <a:buAutoNum type="arabicPeriod"/>
            </a:pPr>
            <a:r>
              <a:rPr lang="en-US" dirty="0">
                <a:hlinkClick r:id="rId3" action="ppaction://hlinksldjump"/>
              </a:rPr>
              <a:t>Introduction</a:t>
            </a:r>
            <a:endParaRPr lang="en-US" dirty="0"/>
          </a:p>
          <a:p>
            <a:pPr marL="342900" indent="-342900">
              <a:buFont typeface="+mj-lt"/>
              <a:buAutoNum type="arabicPeriod"/>
            </a:pPr>
            <a:r>
              <a:rPr lang="en-US" dirty="0">
                <a:hlinkClick r:id="rId4" action="ppaction://hlinksldjump"/>
              </a:rPr>
              <a:t>Architecture</a:t>
            </a:r>
            <a:endParaRPr lang="en-US" dirty="0"/>
          </a:p>
          <a:p>
            <a:pPr marL="800100" lvl="1" indent="-342900">
              <a:buFont typeface="+mj-lt"/>
              <a:buAutoNum type="arabicPeriod"/>
            </a:pPr>
            <a:r>
              <a:rPr lang="en-US" sz="1800" u="sng" dirty="0">
                <a:hlinkClick r:id="rId5" action="ppaction://hlinksldjump"/>
              </a:rPr>
              <a:t>Tableau Server Architecture </a:t>
            </a:r>
            <a:endParaRPr lang="en-US" dirty="0"/>
          </a:p>
          <a:p>
            <a:pPr marL="800100" lvl="1" indent="-342900">
              <a:buFont typeface="+mj-lt"/>
              <a:buAutoNum type="arabicPeriod"/>
            </a:pPr>
            <a:r>
              <a:rPr lang="en-US" dirty="0">
                <a:hlinkClick r:id="rId6" action="ppaction://hlinksldjump"/>
              </a:rPr>
              <a:t>Tableau Architecture Description</a:t>
            </a:r>
            <a:endParaRPr lang="en-US" dirty="0"/>
          </a:p>
          <a:p>
            <a:pPr marL="800100" lvl="1" indent="-342900">
              <a:buFont typeface="+mj-lt"/>
              <a:buAutoNum type="arabicPeriod"/>
            </a:pPr>
            <a:r>
              <a:rPr lang="en-US" sz="1800" u="sng" dirty="0">
                <a:hlinkClick r:id="rId7" action="ppaction://hlinksldjump"/>
              </a:rPr>
              <a:t>Tableau Server Components </a:t>
            </a:r>
            <a:endParaRPr lang="en-US" sz="1800" u="sng" dirty="0"/>
          </a:p>
          <a:p>
            <a:pPr marL="800100" lvl="1" indent="-342900">
              <a:buFont typeface="+mj-lt"/>
              <a:buAutoNum type="arabicPeriod"/>
            </a:pPr>
            <a:r>
              <a:rPr lang="en-US" dirty="0">
                <a:hlinkClick r:id="rId8" action="ppaction://hlinksldjump"/>
              </a:rPr>
              <a:t>Advantages of Tableau Server</a:t>
            </a:r>
            <a:endParaRPr lang="en-US" dirty="0"/>
          </a:p>
          <a:p>
            <a:pPr marL="800100" lvl="1" indent="-342900">
              <a:buFont typeface="+mj-lt"/>
              <a:buAutoNum type="arabicPeriod"/>
            </a:pPr>
            <a:r>
              <a:rPr lang="en-US" dirty="0">
                <a:hlinkClick r:id="rId9" action="ppaction://hlinksldjump"/>
              </a:rPr>
              <a:t>Deployment</a:t>
            </a:r>
            <a:endParaRPr lang="en-US" dirty="0"/>
          </a:p>
          <a:p>
            <a:pPr marL="800100" lvl="1" indent="-342900">
              <a:buFont typeface="+mj-lt"/>
              <a:buAutoNum type="arabicPeriod"/>
            </a:pPr>
            <a:r>
              <a:rPr lang="en-US" dirty="0">
                <a:hlinkClick r:id="rId10" action="ppaction://hlinksldjump"/>
              </a:rPr>
              <a:t>Deployment</a:t>
            </a:r>
            <a:endParaRPr lang="en-US" dirty="0"/>
          </a:p>
          <a:p>
            <a:pPr marL="800100" lvl="1" indent="-342900">
              <a:buFont typeface="+mj-lt"/>
              <a:buAutoNum type="arabicPeriod"/>
            </a:pPr>
            <a:endParaRPr lang="en-US" dirty="0"/>
          </a:p>
          <a:p>
            <a:pPr marL="800100" lvl="1" indent="-342900">
              <a:buFont typeface="+mj-lt"/>
              <a:buAutoNum type="arabicPeriod"/>
            </a:pPr>
            <a:endParaRPr lang="en-US" dirty="0"/>
          </a:p>
          <a:p>
            <a:pPr lvl="1"/>
            <a:endParaRPr lang="en-US" dirty="0"/>
          </a:p>
          <a:p>
            <a:pPr marL="800100" lvl="1" indent="-342900">
              <a:buFont typeface="+mj-lt"/>
              <a:buAutoNum type="arabicPeriod"/>
            </a:pPr>
            <a:endParaRPr lang="en-US" dirty="0"/>
          </a:p>
          <a:p>
            <a:pPr marL="342900" indent="-342900">
              <a:buFont typeface="+mj-lt"/>
              <a:buAutoNum type="arabicPeriod"/>
            </a:pPr>
            <a:endParaRPr lang="en-US" dirty="0"/>
          </a:p>
          <a:p>
            <a:pPr marL="800100" lvl="1" indent="-342900">
              <a:buFont typeface="+mj-lt"/>
              <a:buAutoNum type="arabicPeriod"/>
            </a:pPr>
            <a:endParaRPr lang="en-US" dirty="0"/>
          </a:p>
          <a:p>
            <a:pPr marL="342900" indent="-342900">
              <a:buFont typeface="+mj-lt"/>
              <a:buAutoNum type="arabicPeriod"/>
            </a:pPr>
            <a:endParaRPr lang="en-US" dirty="0"/>
          </a:p>
          <a:p>
            <a:pPr marL="342900" indent="-342900">
              <a:buFont typeface="+mj-lt"/>
              <a:buAutoNum type="arabicPeriod"/>
            </a:pPr>
            <a:endParaRPr lang="en-US" dirty="0"/>
          </a:p>
        </p:txBody>
      </p:sp>
    </p:spTree>
    <p:extLst>
      <p:ext uri="{BB962C8B-B14F-4D97-AF65-F5344CB8AC3E}">
        <p14:creationId xmlns:p14="http://schemas.microsoft.com/office/powerpoint/2010/main" val="3047791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5395" y="-699654"/>
            <a:ext cx="9601200" cy="1143000"/>
          </a:xfrm>
        </p:spPr>
        <p:txBody>
          <a:bodyPr>
            <a:normAutofit/>
          </a:bodyPr>
          <a:lstStyle/>
          <a:p>
            <a:r>
              <a:rPr lang="en-US" sz="2000" dirty="0"/>
              <a:t>DOCUMENT VERSION CONTROL</a:t>
            </a:r>
          </a:p>
        </p:txBody>
      </p:sp>
      <p:graphicFrame>
        <p:nvGraphicFramePr>
          <p:cNvPr id="4" name="Table 4">
            <a:extLst>
              <a:ext uri="{FF2B5EF4-FFF2-40B4-BE49-F238E27FC236}">
                <a16:creationId xmlns:a16="http://schemas.microsoft.com/office/drawing/2014/main" id="{97CD4B18-E517-8E58-97AC-79ADCAAF0A75}"/>
              </a:ext>
            </a:extLst>
          </p:cNvPr>
          <p:cNvGraphicFramePr>
            <a:graphicFrameLocks noGrp="1"/>
          </p:cNvGraphicFramePr>
          <p:nvPr>
            <p:ph idx="1"/>
            <p:extLst>
              <p:ext uri="{D42A27DB-BD31-4B8C-83A1-F6EECF244321}">
                <p14:modId xmlns:p14="http://schemas.microsoft.com/office/powerpoint/2010/main" val="2642836716"/>
              </p:ext>
            </p:extLst>
          </p:nvPr>
        </p:nvGraphicFramePr>
        <p:xfrm>
          <a:off x="1105395" y="481446"/>
          <a:ext cx="9601200" cy="1630680"/>
        </p:xfrm>
        <a:graphic>
          <a:graphicData uri="http://schemas.openxmlformats.org/drawingml/2006/table">
            <a:tbl>
              <a:tblPr firstRow="1" bandRow="1">
                <a:tableStyleId>{B301B821-A1FF-4177-AEE7-76D212191A09}</a:tableStyleId>
              </a:tblPr>
              <a:tblGrid>
                <a:gridCol w="2400300">
                  <a:extLst>
                    <a:ext uri="{9D8B030D-6E8A-4147-A177-3AD203B41FA5}">
                      <a16:colId xmlns:a16="http://schemas.microsoft.com/office/drawing/2014/main" val="3732819450"/>
                    </a:ext>
                  </a:extLst>
                </a:gridCol>
                <a:gridCol w="2400300">
                  <a:extLst>
                    <a:ext uri="{9D8B030D-6E8A-4147-A177-3AD203B41FA5}">
                      <a16:colId xmlns:a16="http://schemas.microsoft.com/office/drawing/2014/main" val="1732908619"/>
                    </a:ext>
                  </a:extLst>
                </a:gridCol>
                <a:gridCol w="2400300">
                  <a:extLst>
                    <a:ext uri="{9D8B030D-6E8A-4147-A177-3AD203B41FA5}">
                      <a16:colId xmlns:a16="http://schemas.microsoft.com/office/drawing/2014/main" val="2473449552"/>
                    </a:ext>
                  </a:extLst>
                </a:gridCol>
                <a:gridCol w="2400300">
                  <a:extLst>
                    <a:ext uri="{9D8B030D-6E8A-4147-A177-3AD203B41FA5}">
                      <a16:colId xmlns:a16="http://schemas.microsoft.com/office/drawing/2014/main" val="1470987101"/>
                    </a:ext>
                  </a:extLst>
                </a:gridCol>
              </a:tblGrid>
              <a:tr h="370840">
                <a:tc>
                  <a:txBody>
                    <a:bodyPr/>
                    <a:lstStyle/>
                    <a:p>
                      <a:r>
                        <a:rPr lang="en-US" sz="1400" dirty="0"/>
                        <a:t>Date Issued</a:t>
                      </a:r>
                    </a:p>
                  </a:txBody>
                  <a:tcPr/>
                </a:tc>
                <a:tc>
                  <a:txBody>
                    <a:bodyPr/>
                    <a:lstStyle/>
                    <a:p>
                      <a:r>
                        <a:rPr lang="en-US" sz="1400" dirty="0"/>
                        <a:t>Version</a:t>
                      </a:r>
                    </a:p>
                  </a:txBody>
                  <a:tcPr/>
                </a:tc>
                <a:tc>
                  <a:txBody>
                    <a:bodyPr/>
                    <a:lstStyle/>
                    <a:p>
                      <a:r>
                        <a:rPr lang="en-US" sz="1400" dirty="0"/>
                        <a:t>Description</a:t>
                      </a:r>
                    </a:p>
                  </a:txBody>
                  <a:tcPr/>
                </a:tc>
                <a:tc>
                  <a:txBody>
                    <a:bodyPr/>
                    <a:lstStyle/>
                    <a:p>
                      <a:r>
                        <a:rPr lang="en-US" sz="1400" dirty="0"/>
                        <a:t>Author</a:t>
                      </a:r>
                    </a:p>
                  </a:txBody>
                  <a:tcPr/>
                </a:tc>
                <a:extLst>
                  <a:ext uri="{0D108BD9-81ED-4DB2-BD59-A6C34878D82A}">
                    <a16:rowId xmlns:a16="http://schemas.microsoft.com/office/drawing/2014/main" val="4049625351"/>
                  </a:ext>
                </a:extLst>
              </a:tr>
              <a:tr h="370840">
                <a:tc>
                  <a:txBody>
                    <a:bodyPr/>
                    <a:lstStyle/>
                    <a:p>
                      <a:r>
                        <a:rPr lang="en-US" sz="1400" dirty="0"/>
                        <a:t>May 30, 2022</a:t>
                      </a:r>
                    </a:p>
                  </a:txBody>
                  <a:tcPr/>
                </a:tc>
                <a:tc>
                  <a:txBody>
                    <a:bodyPr/>
                    <a:lstStyle/>
                    <a:p>
                      <a:r>
                        <a:rPr lang="en-US" sz="1400" dirty="0"/>
                        <a:t>1.0</a:t>
                      </a:r>
                    </a:p>
                  </a:txBody>
                  <a:tcPr/>
                </a:tc>
                <a:tc>
                  <a:txBody>
                    <a:bodyPr/>
                    <a:lstStyle/>
                    <a:p>
                      <a:r>
                        <a:rPr lang="en-US" sz="1400" dirty="0"/>
                        <a:t>Introduction,</a:t>
                      </a:r>
                    </a:p>
                    <a:p>
                      <a:r>
                        <a:rPr lang="en-US" sz="1400" dirty="0"/>
                        <a:t>Architecture</a:t>
                      </a:r>
                    </a:p>
                  </a:txBody>
                  <a:tcPr/>
                </a:tc>
                <a:tc>
                  <a:txBody>
                    <a:bodyPr/>
                    <a:lstStyle/>
                    <a:p>
                      <a:r>
                        <a:rPr lang="en-US" sz="1400" dirty="0"/>
                        <a:t>Akanchha Bagla</a:t>
                      </a:r>
                    </a:p>
                  </a:txBody>
                  <a:tcPr/>
                </a:tc>
                <a:extLst>
                  <a:ext uri="{0D108BD9-81ED-4DB2-BD59-A6C34878D82A}">
                    <a16:rowId xmlns:a16="http://schemas.microsoft.com/office/drawing/2014/main" val="3401156291"/>
                  </a:ext>
                </a:extLst>
              </a:tr>
              <a:tr h="370840">
                <a:tc>
                  <a:txBody>
                    <a:bodyPr/>
                    <a:lstStyle/>
                    <a:p>
                      <a:endParaRPr lang="en-US" sz="1400" dirty="0"/>
                    </a:p>
                  </a:txBody>
                  <a:tcPr/>
                </a:tc>
                <a:tc>
                  <a:txBody>
                    <a:bodyPr/>
                    <a:lstStyle/>
                    <a:p>
                      <a:endParaRPr lang="en-US" sz="1400" dirty="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2686229781"/>
                  </a:ext>
                </a:extLst>
              </a:tr>
              <a:tr h="370840">
                <a:tc>
                  <a:txBody>
                    <a:bodyPr/>
                    <a:lstStyle/>
                    <a:p>
                      <a:endParaRPr lang="en-US" sz="1400" dirty="0"/>
                    </a:p>
                  </a:txBody>
                  <a:tcPr/>
                </a:tc>
                <a:tc>
                  <a:txBody>
                    <a:bodyPr/>
                    <a:lstStyle/>
                    <a:p>
                      <a:endParaRPr lang="en-US" sz="140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3993828352"/>
                  </a:ext>
                </a:extLst>
              </a:tr>
            </a:tbl>
          </a:graphicData>
        </a:graphic>
      </p:graphicFrame>
      <p:sp>
        <p:nvSpPr>
          <p:cNvPr id="6" name="Title 1">
            <a:extLst>
              <a:ext uri="{FF2B5EF4-FFF2-40B4-BE49-F238E27FC236}">
                <a16:creationId xmlns:a16="http://schemas.microsoft.com/office/drawing/2014/main" id="{CC583B06-2869-9664-3364-CA9462F0E83B}"/>
              </a:ext>
            </a:extLst>
          </p:cNvPr>
          <p:cNvSpPr txBox="1">
            <a:spLocks/>
          </p:cNvSpPr>
          <p:nvPr/>
        </p:nvSpPr>
        <p:spPr>
          <a:xfrm>
            <a:off x="1105395" y="1540626"/>
            <a:ext cx="9601200" cy="11430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b="1" kern="1200" cap="all" baseline="0">
                <a:solidFill>
                  <a:schemeClr val="accent1"/>
                </a:solidFill>
                <a:effectLst>
                  <a:outerShdw blurRad="38100" dist="25400" dir="18900000" algn="bl" rotWithShape="0">
                    <a:schemeClr val="bg1">
                      <a:alpha val="80000"/>
                    </a:schemeClr>
                  </a:outerShdw>
                </a:effectLst>
                <a:latin typeface="+mj-lt"/>
                <a:ea typeface="+mj-ea"/>
                <a:cs typeface="+mj-cs"/>
              </a:defRPr>
            </a:lvl1pPr>
          </a:lstStyle>
          <a:p>
            <a:r>
              <a:rPr lang="en-US" sz="2000" dirty="0"/>
              <a:t>REVIEW</a:t>
            </a:r>
          </a:p>
        </p:txBody>
      </p:sp>
      <p:graphicFrame>
        <p:nvGraphicFramePr>
          <p:cNvPr id="8" name="Table 4">
            <a:extLst>
              <a:ext uri="{FF2B5EF4-FFF2-40B4-BE49-F238E27FC236}">
                <a16:creationId xmlns:a16="http://schemas.microsoft.com/office/drawing/2014/main" id="{2B83D14A-0BC4-2611-21D1-975735295994}"/>
              </a:ext>
            </a:extLst>
          </p:cNvPr>
          <p:cNvGraphicFramePr>
            <a:graphicFrameLocks/>
          </p:cNvGraphicFramePr>
          <p:nvPr>
            <p:extLst>
              <p:ext uri="{D42A27DB-BD31-4B8C-83A1-F6EECF244321}">
                <p14:modId xmlns:p14="http://schemas.microsoft.com/office/powerpoint/2010/main" val="465692713"/>
              </p:ext>
            </p:extLst>
          </p:nvPr>
        </p:nvGraphicFramePr>
        <p:xfrm>
          <a:off x="1105395" y="2683626"/>
          <a:ext cx="9601200" cy="1483360"/>
        </p:xfrm>
        <a:graphic>
          <a:graphicData uri="http://schemas.openxmlformats.org/drawingml/2006/table">
            <a:tbl>
              <a:tblPr firstRow="1" bandRow="1">
                <a:tableStyleId>{B301B821-A1FF-4177-AEE7-76D212191A09}</a:tableStyleId>
              </a:tblPr>
              <a:tblGrid>
                <a:gridCol w="2400300">
                  <a:extLst>
                    <a:ext uri="{9D8B030D-6E8A-4147-A177-3AD203B41FA5}">
                      <a16:colId xmlns:a16="http://schemas.microsoft.com/office/drawing/2014/main" val="3732819450"/>
                    </a:ext>
                  </a:extLst>
                </a:gridCol>
                <a:gridCol w="2400300">
                  <a:extLst>
                    <a:ext uri="{9D8B030D-6E8A-4147-A177-3AD203B41FA5}">
                      <a16:colId xmlns:a16="http://schemas.microsoft.com/office/drawing/2014/main" val="1732908619"/>
                    </a:ext>
                  </a:extLst>
                </a:gridCol>
                <a:gridCol w="2400300">
                  <a:extLst>
                    <a:ext uri="{9D8B030D-6E8A-4147-A177-3AD203B41FA5}">
                      <a16:colId xmlns:a16="http://schemas.microsoft.com/office/drawing/2014/main" val="2473449552"/>
                    </a:ext>
                  </a:extLst>
                </a:gridCol>
                <a:gridCol w="2400300">
                  <a:extLst>
                    <a:ext uri="{9D8B030D-6E8A-4147-A177-3AD203B41FA5}">
                      <a16:colId xmlns:a16="http://schemas.microsoft.com/office/drawing/2014/main" val="1470987101"/>
                    </a:ext>
                  </a:extLst>
                </a:gridCol>
              </a:tblGrid>
              <a:tr h="370840">
                <a:tc>
                  <a:txBody>
                    <a:bodyPr/>
                    <a:lstStyle/>
                    <a:p>
                      <a:r>
                        <a:rPr lang="en-US" sz="1400" dirty="0"/>
                        <a:t>Date Issued</a:t>
                      </a:r>
                    </a:p>
                  </a:txBody>
                  <a:tcPr/>
                </a:tc>
                <a:tc>
                  <a:txBody>
                    <a:bodyPr/>
                    <a:lstStyle/>
                    <a:p>
                      <a:r>
                        <a:rPr lang="en-US" sz="1400" dirty="0"/>
                        <a:t>Version</a:t>
                      </a:r>
                    </a:p>
                  </a:txBody>
                  <a:tcPr/>
                </a:tc>
                <a:tc>
                  <a:txBody>
                    <a:bodyPr/>
                    <a:lstStyle/>
                    <a:p>
                      <a:r>
                        <a:rPr lang="en-US" sz="1400" dirty="0"/>
                        <a:t>Reviewer</a:t>
                      </a:r>
                    </a:p>
                  </a:txBody>
                  <a:tcPr/>
                </a:tc>
                <a:tc>
                  <a:txBody>
                    <a:bodyPr/>
                    <a:lstStyle/>
                    <a:p>
                      <a:r>
                        <a:rPr lang="en-US" sz="1400" dirty="0"/>
                        <a:t>Comments</a:t>
                      </a:r>
                    </a:p>
                  </a:txBody>
                  <a:tcPr/>
                </a:tc>
                <a:extLst>
                  <a:ext uri="{0D108BD9-81ED-4DB2-BD59-A6C34878D82A}">
                    <a16:rowId xmlns:a16="http://schemas.microsoft.com/office/drawing/2014/main" val="4049625351"/>
                  </a:ext>
                </a:extLst>
              </a:tr>
              <a:tr h="370840">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3401156291"/>
                  </a:ext>
                </a:extLst>
              </a:tr>
              <a:tr h="370840">
                <a:tc>
                  <a:txBody>
                    <a:bodyPr/>
                    <a:lstStyle/>
                    <a:p>
                      <a:endParaRPr lang="en-US" sz="1400" dirty="0"/>
                    </a:p>
                  </a:txBody>
                  <a:tcPr/>
                </a:tc>
                <a:tc>
                  <a:txBody>
                    <a:bodyPr/>
                    <a:lstStyle/>
                    <a:p>
                      <a:endParaRPr lang="en-US" sz="1400" dirty="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2686229781"/>
                  </a:ext>
                </a:extLst>
              </a:tr>
              <a:tr h="370840">
                <a:tc>
                  <a:txBody>
                    <a:bodyPr/>
                    <a:lstStyle/>
                    <a:p>
                      <a:endParaRPr lang="en-US" sz="1400" dirty="0"/>
                    </a:p>
                  </a:txBody>
                  <a:tcPr/>
                </a:tc>
                <a:tc>
                  <a:txBody>
                    <a:bodyPr/>
                    <a:lstStyle/>
                    <a:p>
                      <a:endParaRPr lang="en-US" sz="1400" dirty="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657279212"/>
                  </a:ext>
                </a:extLst>
              </a:tr>
            </a:tbl>
          </a:graphicData>
        </a:graphic>
      </p:graphicFrame>
      <p:sp>
        <p:nvSpPr>
          <p:cNvPr id="9" name="Title 1">
            <a:extLst>
              <a:ext uri="{FF2B5EF4-FFF2-40B4-BE49-F238E27FC236}">
                <a16:creationId xmlns:a16="http://schemas.microsoft.com/office/drawing/2014/main" id="{93F9B7F9-9942-AC9F-C6DD-45FCED48691F}"/>
              </a:ext>
            </a:extLst>
          </p:cNvPr>
          <p:cNvSpPr txBox="1">
            <a:spLocks/>
          </p:cNvSpPr>
          <p:nvPr/>
        </p:nvSpPr>
        <p:spPr>
          <a:xfrm>
            <a:off x="1105395" y="3673633"/>
            <a:ext cx="9601200" cy="11430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b="1" kern="1200" cap="all" baseline="0">
                <a:solidFill>
                  <a:schemeClr val="accent1"/>
                </a:solidFill>
                <a:effectLst>
                  <a:outerShdw blurRad="38100" dist="25400" dir="18900000" algn="bl" rotWithShape="0">
                    <a:schemeClr val="bg1">
                      <a:alpha val="80000"/>
                    </a:schemeClr>
                  </a:outerShdw>
                </a:effectLst>
                <a:latin typeface="+mj-lt"/>
                <a:ea typeface="+mj-ea"/>
                <a:cs typeface="+mj-cs"/>
              </a:defRPr>
            </a:lvl1pPr>
          </a:lstStyle>
          <a:p>
            <a:r>
              <a:rPr lang="en-US" sz="2000" dirty="0"/>
              <a:t>APPROVAL</a:t>
            </a:r>
          </a:p>
        </p:txBody>
      </p:sp>
      <p:graphicFrame>
        <p:nvGraphicFramePr>
          <p:cNvPr id="10" name="Table 4">
            <a:extLst>
              <a:ext uri="{FF2B5EF4-FFF2-40B4-BE49-F238E27FC236}">
                <a16:creationId xmlns:a16="http://schemas.microsoft.com/office/drawing/2014/main" id="{17F352E3-12A4-E8DD-F17F-D2B3B3F91B90}"/>
              </a:ext>
            </a:extLst>
          </p:cNvPr>
          <p:cNvGraphicFramePr>
            <a:graphicFrameLocks/>
          </p:cNvGraphicFramePr>
          <p:nvPr>
            <p:extLst>
              <p:ext uri="{D42A27DB-BD31-4B8C-83A1-F6EECF244321}">
                <p14:modId xmlns:p14="http://schemas.microsoft.com/office/powerpoint/2010/main" val="871952366"/>
              </p:ext>
            </p:extLst>
          </p:nvPr>
        </p:nvGraphicFramePr>
        <p:xfrm>
          <a:off x="1105395" y="4816633"/>
          <a:ext cx="9601200" cy="1112520"/>
        </p:xfrm>
        <a:graphic>
          <a:graphicData uri="http://schemas.openxmlformats.org/drawingml/2006/table">
            <a:tbl>
              <a:tblPr firstRow="1" bandRow="1">
                <a:tableStyleId>{B301B821-A1FF-4177-AEE7-76D212191A09}</a:tableStyleId>
              </a:tblPr>
              <a:tblGrid>
                <a:gridCol w="2400300">
                  <a:extLst>
                    <a:ext uri="{9D8B030D-6E8A-4147-A177-3AD203B41FA5}">
                      <a16:colId xmlns:a16="http://schemas.microsoft.com/office/drawing/2014/main" val="3732819450"/>
                    </a:ext>
                  </a:extLst>
                </a:gridCol>
                <a:gridCol w="2400300">
                  <a:extLst>
                    <a:ext uri="{9D8B030D-6E8A-4147-A177-3AD203B41FA5}">
                      <a16:colId xmlns:a16="http://schemas.microsoft.com/office/drawing/2014/main" val="1732908619"/>
                    </a:ext>
                  </a:extLst>
                </a:gridCol>
                <a:gridCol w="2400300">
                  <a:extLst>
                    <a:ext uri="{9D8B030D-6E8A-4147-A177-3AD203B41FA5}">
                      <a16:colId xmlns:a16="http://schemas.microsoft.com/office/drawing/2014/main" val="2473449552"/>
                    </a:ext>
                  </a:extLst>
                </a:gridCol>
                <a:gridCol w="2400300">
                  <a:extLst>
                    <a:ext uri="{9D8B030D-6E8A-4147-A177-3AD203B41FA5}">
                      <a16:colId xmlns:a16="http://schemas.microsoft.com/office/drawing/2014/main" val="1470987101"/>
                    </a:ext>
                  </a:extLst>
                </a:gridCol>
              </a:tblGrid>
              <a:tr h="370840">
                <a:tc>
                  <a:txBody>
                    <a:bodyPr/>
                    <a:lstStyle/>
                    <a:p>
                      <a:r>
                        <a:rPr lang="en-US" sz="1400" dirty="0"/>
                        <a:t>Date Issued</a:t>
                      </a:r>
                    </a:p>
                  </a:txBody>
                  <a:tcPr/>
                </a:tc>
                <a:tc>
                  <a:txBody>
                    <a:bodyPr/>
                    <a:lstStyle/>
                    <a:p>
                      <a:r>
                        <a:rPr lang="en-US" sz="1400" dirty="0"/>
                        <a:t>Version</a:t>
                      </a:r>
                    </a:p>
                  </a:txBody>
                  <a:tcPr/>
                </a:tc>
                <a:tc>
                  <a:txBody>
                    <a:bodyPr/>
                    <a:lstStyle/>
                    <a:p>
                      <a:r>
                        <a:rPr lang="en-US" sz="1400" dirty="0"/>
                        <a:t>Approved By</a:t>
                      </a:r>
                    </a:p>
                  </a:txBody>
                  <a:tcPr/>
                </a:tc>
                <a:tc>
                  <a:txBody>
                    <a:bodyPr/>
                    <a:lstStyle/>
                    <a:p>
                      <a:r>
                        <a:rPr lang="en-US" sz="1400" dirty="0"/>
                        <a:t>Comments</a:t>
                      </a:r>
                    </a:p>
                  </a:txBody>
                  <a:tcPr/>
                </a:tc>
                <a:extLst>
                  <a:ext uri="{0D108BD9-81ED-4DB2-BD59-A6C34878D82A}">
                    <a16:rowId xmlns:a16="http://schemas.microsoft.com/office/drawing/2014/main" val="4049625351"/>
                  </a:ext>
                </a:extLst>
              </a:tr>
              <a:tr h="370840">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3401156291"/>
                  </a:ext>
                </a:extLst>
              </a:tr>
              <a:tr h="370840">
                <a:tc>
                  <a:txBody>
                    <a:bodyPr/>
                    <a:lstStyle/>
                    <a:p>
                      <a:endParaRPr lang="en-US" sz="1400" dirty="0"/>
                    </a:p>
                  </a:txBody>
                  <a:tcPr/>
                </a:tc>
                <a:tc>
                  <a:txBody>
                    <a:bodyPr/>
                    <a:lstStyle/>
                    <a:p>
                      <a:endParaRPr lang="en-US" sz="1400" dirty="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2686229781"/>
                  </a:ext>
                </a:extLst>
              </a:tr>
            </a:tbl>
          </a:graphicData>
        </a:graphic>
      </p:graphicFrame>
    </p:spTree>
    <p:extLst>
      <p:ext uri="{BB962C8B-B14F-4D97-AF65-F5344CB8AC3E}">
        <p14:creationId xmlns:p14="http://schemas.microsoft.com/office/powerpoint/2010/main" val="142462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AC4D7-4F01-FDF4-ACD6-D3558BF9C188}"/>
              </a:ext>
            </a:extLst>
          </p:cNvPr>
          <p:cNvSpPr>
            <a:spLocks noGrp="1"/>
          </p:cNvSpPr>
          <p:nvPr>
            <p:ph type="title"/>
          </p:nvPr>
        </p:nvSpPr>
        <p:spPr>
          <a:xfrm>
            <a:off x="226620" y="-451263"/>
            <a:ext cx="9601200" cy="1143000"/>
          </a:xfrm>
        </p:spPr>
        <p:txBody>
          <a:bodyPr/>
          <a:lstStyle/>
          <a:p>
            <a:r>
              <a:rPr lang="en-US" dirty="0"/>
              <a:t>1. Introduction</a:t>
            </a:r>
          </a:p>
        </p:txBody>
      </p:sp>
      <p:sp>
        <p:nvSpPr>
          <p:cNvPr id="3" name="Content Placeholder 2">
            <a:extLst>
              <a:ext uri="{FF2B5EF4-FFF2-40B4-BE49-F238E27FC236}">
                <a16:creationId xmlns:a16="http://schemas.microsoft.com/office/drawing/2014/main" id="{DD032D87-73AC-FEA6-1141-F85DAA60CAF4}"/>
              </a:ext>
            </a:extLst>
          </p:cNvPr>
          <p:cNvSpPr>
            <a:spLocks noGrp="1"/>
          </p:cNvSpPr>
          <p:nvPr>
            <p:ph idx="1"/>
          </p:nvPr>
        </p:nvSpPr>
        <p:spPr>
          <a:xfrm>
            <a:off x="226620" y="691736"/>
            <a:ext cx="10817432" cy="5150923"/>
          </a:xfrm>
        </p:spPr>
        <p:txBody>
          <a:bodyPr>
            <a:noAutofit/>
          </a:bodyPr>
          <a:lstStyle/>
          <a:p>
            <a:pPr marL="45720" indent="0">
              <a:buNone/>
            </a:pPr>
            <a:r>
              <a:rPr lang="en-US" sz="1400" b="1" u="sng" dirty="0"/>
              <a:t>1.1 What is Architecture Design Document?</a:t>
            </a:r>
          </a:p>
          <a:p>
            <a:pPr marL="45720" indent="0">
              <a:buNone/>
            </a:pPr>
            <a:r>
              <a:rPr lang="en-US" sz="1400" dirty="0"/>
              <a:t>Any software needs the architectural design to represent the design of the software. IEEE defines architectural design as “the process of defining a collection of hardware and software components and their interfaces to establish the framework for the development of a computer system.” The software that is built for computer-based systems can exhibit one of these many architectures. Each style will describe a system category that consists of:</a:t>
            </a:r>
          </a:p>
          <a:p>
            <a:pPr marL="45720" indent="0">
              <a:buNone/>
            </a:pPr>
            <a:r>
              <a:rPr lang="en-US" sz="1400" dirty="0"/>
              <a:t>•A set of components (</a:t>
            </a:r>
            <a:r>
              <a:rPr lang="en-US" sz="1400" dirty="0" err="1"/>
              <a:t>eg</a:t>
            </a:r>
            <a:r>
              <a:rPr lang="en-US" sz="1400" dirty="0"/>
              <a:t>: a database, computational modules) that will perform a function required by the system.</a:t>
            </a:r>
          </a:p>
          <a:p>
            <a:pPr marL="45720" indent="0">
              <a:buNone/>
            </a:pPr>
            <a:r>
              <a:rPr lang="en-US" sz="1400" dirty="0"/>
              <a:t>•The set of connectors will help in coordination, communication, and cooperation between the components.</a:t>
            </a:r>
          </a:p>
          <a:p>
            <a:pPr marL="45720" indent="0">
              <a:buNone/>
            </a:pPr>
            <a:r>
              <a:rPr lang="en-US" sz="1400" dirty="0"/>
              <a:t>•Conditions that how components can be integrated to form the system.</a:t>
            </a:r>
          </a:p>
          <a:p>
            <a:pPr marL="45720" indent="0">
              <a:buNone/>
            </a:pPr>
            <a:r>
              <a:rPr lang="en-US" sz="1400" dirty="0"/>
              <a:t>•Semantic models help the designer to understand the overall properties of the system.</a:t>
            </a:r>
          </a:p>
          <a:p>
            <a:pPr marL="45720" indent="0">
              <a:buNone/>
            </a:pPr>
            <a:r>
              <a:rPr lang="en-US" sz="1400" b="1" u="sng" dirty="0"/>
              <a:t>1.2 Scope:</a:t>
            </a:r>
          </a:p>
          <a:p>
            <a:pPr marL="45720" indent="0">
              <a:buNone/>
            </a:pPr>
            <a:r>
              <a:rPr lang="en-US" sz="1400" dirty="0"/>
              <a:t>Architecture Design Document (ADD) is an architectural design process that follows a step-by-step refinement process. The process can be used for designing data structures, required software architecture, source code and ultimately, performance algorithms. Overall, the design principles may be defined during requirement analysis and then refined during architectural design work.</a:t>
            </a:r>
          </a:p>
        </p:txBody>
      </p:sp>
    </p:spTree>
    <p:extLst>
      <p:ext uri="{BB962C8B-B14F-4D97-AF65-F5344CB8AC3E}">
        <p14:creationId xmlns:p14="http://schemas.microsoft.com/office/powerpoint/2010/main" val="1489806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AC4D7-4F01-FDF4-ACD6-D3558BF9C188}"/>
              </a:ext>
            </a:extLst>
          </p:cNvPr>
          <p:cNvSpPr>
            <a:spLocks noGrp="1"/>
          </p:cNvSpPr>
          <p:nvPr>
            <p:ph type="title"/>
          </p:nvPr>
        </p:nvSpPr>
        <p:spPr>
          <a:xfrm>
            <a:off x="226620" y="-451263"/>
            <a:ext cx="9601200" cy="1143000"/>
          </a:xfrm>
        </p:spPr>
        <p:txBody>
          <a:bodyPr/>
          <a:lstStyle/>
          <a:p>
            <a:r>
              <a:rPr lang="en-US" dirty="0"/>
              <a:t>2. Architecture</a:t>
            </a:r>
          </a:p>
        </p:txBody>
      </p:sp>
      <p:sp>
        <p:nvSpPr>
          <p:cNvPr id="3" name="Content Placeholder 2">
            <a:extLst>
              <a:ext uri="{FF2B5EF4-FFF2-40B4-BE49-F238E27FC236}">
                <a16:creationId xmlns:a16="http://schemas.microsoft.com/office/drawing/2014/main" id="{DD032D87-73AC-FEA6-1141-F85DAA60CAF4}"/>
              </a:ext>
            </a:extLst>
          </p:cNvPr>
          <p:cNvSpPr>
            <a:spLocks noGrp="1"/>
          </p:cNvSpPr>
          <p:nvPr>
            <p:ph idx="1"/>
          </p:nvPr>
        </p:nvSpPr>
        <p:spPr>
          <a:xfrm>
            <a:off x="226620" y="691737"/>
            <a:ext cx="9601200" cy="5115298"/>
          </a:xfrm>
        </p:spPr>
        <p:txBody>
          <a:bodyPr>
            <a:noAutofit/>
          </a:bodyPr>
          <a:lstStyle/>
          <a:p>
            <a:pPr marL="45720" indent="0">
              <a:lnSpc>
                <a:spcPct val="100000"/>
              </a:lnSpc>
              <a:spcBef>
                <a:spcPts val="1000"/>
              </a:spcBef>
              <a:buNone/>
            </a:pPr>
            <a:endParaRPr lang="en-US" sz="1400" dirty="0"/>
          </a:p>
          <a:p>
            <a:pPr marL="45720" indent="0">
              <a:buNone/>
            </a:pPr>
            <a:endParaRPr lang="en-US" sz="1600" dirty="0"/>
          </a:p>
        </p:txBody>
      </p:sp>
      <p:pic>
        <p:nvPicPr>
          <p:cNvPr id="5" name="Picture 4">
            <a:extLst>
              <a:ext uri="{FF2B5EF4-FFF2-40B4-BE49-F238E27FC236}">
                <a16:creationId xmlns:a16="http://schemas.microsoft.com/office/drawing/2014/main" id="{57E2E1B8-22DD-E12B-F5B2-C1F680210696}"/>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rcRect l="1636" t="10860" r="2512" b="4712"/>
          <a:stretch/>
        </p:blipFill>
        <p:spPr>
          <a:xfrm>
            <a:off x="2525827" y="1050965"/>
            <a:ext cx="7140345" cy="47560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483085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AC4D7-4F01-FDF4-ACD6-D3558BF9C188}"/>
              </a:ext>
            </a:extLst>
          </p:cNvPr>
          <p:cNvSpPr>
            <a:spLocks noGrp="1"/>
          </p:cNvSpPr>
          <p:nvPr>
            <p:ph type="title"/>
          </p:nvPr>
        </p:nvSpPr>
        <p:spPr>
          <a:xfrm>
            <a:off x="226620" y="-451263"/>
            <a:ext cx="9601200" cy="1143000"/>
          </a:xfrm>
        </p:spPr>
        <p:txBody>
          <a:bodyPr/>
          <a:lstStyle/>
          <a:p>
            <a:r>
              <a:rPr lang="en-US" dirty="0"/>
              <a:t>2. Architecture</a:t>
            </a:r>
          </a:p>
        </p:txBody>
      </p:sp>
      <p:sp>
        <p:nvSpPr>
          <p:cNvPr id="3" name="Content Placeholder 2">
            <a:extLst>
              <a:ext uri="{FF2B5EF4-FFF2-40B4-BE49-F238E27FC236}">
                <a16:creationId xmlns:a16="http://schemas.microsoft.com/office/drawing/2014/main" id="{DD032D87-73AC-FEA6-1141-F85DAA60CAF4}"/>
              </a:ext>
            </a:extLst>
          </p:cNvPr>
          <p:cNvSpPr>
            <a:spLocks noGrp="1"/>
          </p:cNvSpPr>
          <p:nvPr>
            <p:ph idx="1"/>
          </p:nvPr>
        </p:nvSpPr>
        <p:spPr>
          <a:xfrm>
            <a:off x="226620" y="691737"/>
            <a:ext cx="9601200" cy="5530933"/>
          </a:xfrm>
        </p:spPr>
        <p:txBody>
          <a:bodyPr>
            <a:noAutofit/>
          </a:bodyPr>
          <a:lstStyle/>
          <a:p>
            <a:pPr marL="45720" indent="0">
              <a:lnSpc>
                <a:spcPct val="100000"/>
              </a:lnSpc>
              <a:spcBef>
                <a:spcPts val="1000"/>
              </a:spcBef>
              <a:buNone/>
            </a:pPr>
            <a:r>
              <a:rPr lang="en-US" sz="1600" b="1" u="sng" dirty="0"/>
              <a:t>Tableau Server Architecture:</a:t>
            </a:r>
          </a:p>
          <a:p>
            <a:pPr marL="45720" indent="0">
              <a:lnSpc>
                <a:spcPct val="100000"/>
              </a:lnSpc>
              <a:spcBef>
                <a:spcPts val="1000"/>
              </a:spcBef>
              <a:buNone/>
            </a:pPr>
            <a:r>
              <a:rPr lang="en-US" sz="1400" dirty="0"/>
              <a:t>Tableau has a highly scalable, n-tier client-server architecture that serves mobile clients, web clients and desktop-installed software. Tableau Server architecture supports fast and flexible deployments.</a:t>
            </a:r>
            <a:r>
              <a:rPr lang="en-US" sz="1600" b="1" u="sng" dirty="0"/>
              <a:t> </a:t>
            </a:r>
            <a:r>
              <a:rPr lang="en-US" sz="1400" dirty="0"/>
              <a:t>The following diagram shows Tableau Server’s architecture:</a:t>
            </a:r>
            <a:endParaRPr lang="en-US" sz="1600" b="1" u="sng" dirty="0"/>
          </a:p>
          <a:p>
            <a:pPr marL="45720" indent="0">
              <a:lnSpc>
                <a:spcPct val="100000"/>
              </a:lnSpc>
              <a:spcBef>
                <a:spcPts val="1000"/>
              </a:spcBef>
              <a:buNone/>
            </a:pPr>
            <a:endParaRPr lang="en-US" sz="1600" b="1" u="sng" dirty="0"/>
          </a:p>
          <a:p>
            <a:pPr>
              <a:lnSpc>
                <a:spcPct val="100000"/>
              </a:lnSpc>
              <a:spcBef>
                <a:spcPts val="1000"/>
              </a:spcBef>
            </a:pPr>
            <a:endParaRPr lang="en-US" sz="1600" b="1" u="sng" dirty="0"/>
          </a:p>
          <a:p>
            <a:pPr marL="45720" indent="0">
              <a:lnSpc>
                <a:spcPct val="100000"/>
              </a:lnSpc>
              <a:spcBef>
                <a:spcPts val="1000"/>
              </a:spcBef>
              <a:buNone/>
            </a:pPr>
            <a:endParaRPr lang="en-US" sz="1600" b="1" u="sng" dirty="0"/>
          </a:p>
          <a:p>
            <a:pPr marL="45720" indent="0">
              <a:lnSpc>
                <a:spcPct val="100000"/>
              </a:lnSpc>
              <a:spcBef>
                <a:spcPts val="1000"/>
              </a:spcBef>
              <a:buNone/>
            </a:pPr>
            <a:endParaRPr lang="en-US" sz="1600" b="1" u="sng" dirty="0"/>
          </a:p>
          <a:p>
            <a:pPr marL="45720" indent="0">
              <a:lnSpc>
                <a:spcPct val="100000"/>
              </a:lnSpc>
              <a:spcBef>
                <a:spcPts val="1000"/>
              </a:spcBef>
              <a:buNone/>
            </a:pPr>
            <a:endParaRPr lang="en-US" sz="1600" b="1" u="sng" dirty="0"/>
          </a:p>
          <a:p>
            <a:pPr marL="45720" indent="0">
              <a:lnSpc>
                <a:spcPct val="100000"/>
              </a:lnSpc>
              <a:spcBef>
                <a:spcPts val="1000"/>
              </a:spcBef>
              <a:buNone/>
            </a:pPr>
            <a:endParaRPr lang="en-US" sz="1600" b="1" u="sng" dirty="0"/>
          </a:p>
          <a:p>
            <a:pPr marL="45720" indent="0">
              <a:lnSpc>
                <a:spcPct val="100000"/>
              </a:lnSpc>
              <a:spcBef>
                <a:spcPts val="1000"/>
              </a:spcBef>
              <a:buNone/>
            </a:pPr>
            <a:endParaRPr lang="en-US" sz="1600" b="1" u="sng" dirty="0"/>
          </a:p>
          <a:p>
            <a:pPr marL="45720" indent="0">
              <a:lnSpc>
                <a:spcPct val="100000"/>
              </a:lnSpc>
              <a:spcBef>
                <a:spcPts val="1000"/>
              </a:spcBef>
              <a:buNone/>
            </a:pPr>
            <a:endParaRPr lang="en-US" sz="1600" b="1" u="sng" dirty="0"/>
          </a:p>
          <a:p>
            <a:pPr marL="45720" indent="0">
              <a:lnSpc>
                <a:spcPct val="100000"/>
              </a:lnSpc>
              <a:spcBef>
                <a:spcPts val="1000"/>
              </a:spcBef>
              <a:buNone/>
            </a:pPr>
            <a:endParaRPr lang="en-US" sz="1600" b="1" u="sng" dirty="0"/>
          </a:p>
          <a:p>
            <a:pPr marL="45720" indent="0">
              <a:lnSpc>
                <a:spcPct val="100000"/>
              </a:lnSpc>
              <a:spcBef>
                <a:spcPts val="1000"/>
              </a:spcBef>
              <a:buNone/>
            </a:pPr>
            <a:endParaRPr lang="en-US" sz="1400" dirty="0"/>
          </a:p>
          <a:p>
            <a:pPr marL="45720" indent="0">
              <a:buNone/>
            </a:pPr>
            <a:r>
              <a:rPr lang="en-US" sz="1400" dirty="0"/>
              <a:t>Tableau Server is internally managed by the multiple server processes.</a:t>
            </a:r>
            <a:endParaRPr lang="en-US" sz="1600" dirty="0"/>
          </a:p>
        </p:txBody>
      </p:sp>
      <p:pic>
        <p:nvPicPr>
          <p:cNvPr id="5" name="Picture 4">
            <a:extLst>
              <a:ext uri="{FF2B5EF4-FFF2-40B4-BE49-F238E27FC236}">
                <a16:creationId xmlns:a16="http://schemas.microsoft.com/office/drawing/2014/main" id="{6096C054-8512-426F-B284-D796ABA6D8EA}"/>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2237410" y="1873332"/>
            <a:ext cx="7717180" cy="3434145"/>
          </a:xfrm>
          <a:prstGeom prst="rect">
            <a:avLst/>
          </a:prstGeom>
        </p:spPr>
      </p:pic>
    </p:spTree>
    <p:extLst>
      <p:ext uri="{BB962C8B-B14F-4D97-AF65-F5344CB8AC3E}">
        <p14:creationId xmlns:p14="http://schemas.microsoft.com/office/powerpoint/2010/main" val="1774403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AC4D7-4F01-FDF4-ACD6-D3558BF9C188}"/>
              </a:ext>
            </a:extLst>
          </p:cNvPr>
          <p:cNvSpPr>
            <a:spLocks noGrp="1"/>
          </p:cNvSpPr>
          <p:nvPr>
            <p:ph type="title"/>
          </p:nvPr>
        </p:nvSpPr>
        <p:spPr>
          <a:xfrm>
            <a:off x="226620" y="-451263"/>
            <a:ext cx="9601200" cy="1143000"/>
          </a:xfrm>
        </p:spPr>
        <p:txBody>
          <a:bodyPr/>
          <a:lstStyle/>
          <a:p>
            <a:r>
              <a:rPr lang="en-US" dirty="0"/>
              <a:t>2. Architecture</a:t>
            </a:r>
          </a:p>
        </p:txBody>
      </p:sp>
      <p:sp>
        <p:nvSpPr>
          <p:cNvPr id="3" name="Content Placeholder 2">
            <a:extLst>
              <a:ext uri="{FF2B5EF4-FFF2-40B4-BE49-F238E27FC236}">
                <a16:creationId xmlns:a16="http://schemas.microsoft.com/office/drawing/2014/main" id="{DD032D87-73AC-FEA6-1141-F85DAA60CAF4}"/>
              </a:ext>
            </a:extLst>
          </p:cNvPr>
          <p:cNvSpPr>
            <a:spLocks noGrp="1"/>
          </p:cNvSpPr>
          <p:nvPr>
            <p:ph idx="1"/>
          </p:nvPr>
        </p:nvSpPr>
        <p:spPr>
          <a:xfrm>
            <a:off x="226620" y="691737"/>
            <a:ext cx="9601200" cy="5115298"/>
          </a:xfrm>
        </p:spPr>
        <p:txBody>
          <a:bodyPr>
            <a:noAutofit/>
          </a:bodyPr>
          <a:lstStyle/>
          <a:p>
            <a:pPr marL="45720" indent="0">
              <a:lnSpc>
                <a:spcPct val="100000"/>
              </a:lnSpc>
              <a:spcBef>
                <a:spcPts val="1000"/>
              </a:spcBef>
              <a:buNone/>
            </a:pPr>
            <a:endParaRPr lang="en-US" sz="1600" b="1" u="sng" dirty="0"/>
          </a:p>
          <a:p>
            <a:pPr marL="45720" indent="0">
              <a:lnSpc>
                <a:spcPct val="100000"/>
              </a:lnSpc>
              <a:spcBef>
                <a:spcPts val="1000"/>
              </a:spcBef>
              <a:buNone/>
            </a:pPr>
            <a:endParaRPr lang="en-US" sz="1600" b="1" u="sng" dirty="0"/>
          </a:p>
          <a:p>
            <a:pPr marL="45720" indent="0">
              <a:lnSpc>
                <a:spcPct val="100000"/>
              </a:lnSpc>
              <a:spcBef>
                <a:spcPts val="1000"/>
              </a:spcBef>
              <a:buNone/>
            </a:pPr>
            <a:endParaRPr lang="en-US" sz="1600" b="1" u="sng" dirty="0"/>
          </a:p>
          <a:p>
            <a:pPr marL="45720" indent="0">
              <a:lnSpc>
                <a:spcPct val="100000"/>
              </a:lnSpc>
              <a:spcBef>
                <a:spcPts val="1000"/>
              </a:spcBef>
              <a:buNone/>
            </a:pPr>
            <a:endParaRPr lang="en-US" sz="1600" b="1" u="sng" dirty="0"/>
          </a:p>
          <a:p>
            <a:pPr marL="45720" indent="0">
              <a:lnSpc>
                <a:spcPct val="100000"/>
              </a:lnSpc>
              <a:spcBef>
                <a:spcPts val="1000"/>
              </a:spcBef>
              <a:buNone/>
            </a:pPr>
            <a:endParaRPr lang="en-US" sz="1600" b="1" u="sng" dirty="0"/>
          </a:p>
          <a:p>
            <a:pPr marL="45720" indent="0">
              <a:lnSpc>
                <a:spcPct val="100000"/>
              </a:lnSpc>
              <a:spcBef>
                <a:spcPts val="1000"/>
              </a:spcBef>
              <a:buNone/>
            </a:pPr>
            <a:endParaRPr lang="en-US" sz="1600" b="1" u="sng" dirty="0"/>
          </a:p>
          <a:p>
            <a:pPr marL="45720" indent="0">
              <a:lnSpc>
                <a:spcPct val="100000"/>
              </a:lnSpc>
              <a:spcBef>
                <a:spcPts val="1000"/>
              </a:spcBef>
              <a:buNone/>
            </a:pPr>
            <a:endParaRPr lang="en-US" sz="1600" b="1" u="sng" dirty="0"/>
          </a:p>
          <a:p>
            <a:pPr marL="45720" indent="0">
              <a:lnSpc>
                <a:spcPct val="100000"/>
              </a:lnSpc>
              <a:spcBef>
                <a:spcPts val="1000"/>
              </a:spcBef>
              <a:buNone/>
            </a:pPr>
            <a:endParaRPr lang="en-US" sz="1600" b="1" u="sng" dirty="0"/>
          </a:p>
          <a:p>
            <a:pPr marL="45720" indent="0">
              <a:lnSpc>
                <a:spcPct val="100000"/>
              </a:lnSpc>
              <a:spcBef>
                <a:spcPts val="1000"/>
              </a:spcBef>
              <a:buNone/>
            </a:pPr>
            <a:endParaRPr lang="en-US" sz="1600" b="1" u="sng" dirty="0"/>
          </a:p>
          <a:p>
            <a:pPr marL="45720" indent="0">
              <a:lnSpc>
                <a:spcPct val="100000"/>
              </a:lnSpc>
              <a:spcBef>
                <a:spcPts val="1000"/>
              </a:spcBef>
              <a:buNone/>
            </a:pPr>
            <a:endParaRPr lang="en-US" sz="1400" dirty="0"/>
          </a:p>
          <a:p>
            <a:pPr marL="45720" indent="0">
              <a:buNone/>
            </a:pPr>
            <a:endParaRPr lang="en-US" sz="1600" dirty="0"/>
          </a:p>
        </p:txBody>
      </p:sp>
      <p:sp>
        <p:nvSpPr>
          <p:cNvPr id="4" name="TextBox 3">
            <a:extLst>
              <a:ext uri="{FF2B5EF4-FFF2-40B4-BE49-F238E27FC236}">
                <a16:creationId xmlns:a16="http://schemas.microsoft.com/office/drawing/2014/main" id="{3277FDA8-4E79-3BDC-660F-C17D1CD0418E}"/>
              </a:ext>
            </a:extLst>
          </p:cNvPr>
          <p:cNvSpPr txBox="1"/>
          <p:nvPr/>
        </p:nvSpPr>
        <p:spPr>
          <a:xfrm>
            <a:off x="226621" y="681635"/>
            <a:ext cx="10484922" cy="6124754"/>
          </a:xfrm>
          <a:prstGeom prst="rect">
            <a:avLst/>
          </a:prstGeom>
          <a:noFill/>
        </p:spPr>
        <p:txBody>
          <a:bodyPr wrap="square" rtlCol="0">
            <a:spAutoFit/>
          </a:bodyPr>
          <a:lstStyle/>
          <a:p>
            <a:r>
              <a:rPr lang="en-US" sz="1400" b="1" u="sng" dirty="0"/>
              <a:t>2.1 Data Layer:</a:t>
            </a:r>
          </a:p>
          <a:p>
            <a:r>
              <a:rPr lang="en-US" sz="1400" dirty="0"/>
              <a:t>One of the basic characteristics of Tableau is to support your choice of data architecture. Tableau does not need your data to be stocked in any single system, proprietary or otherwise. Nearly all companies have a heterogeneous data environment, data warehouses live alongside databases and data cubes and flat files, such as Excel, are still very much in use. You do not have to get the entire data in memory until you choose to do so. If your existing data platforms are fast and scalable, then Tableau permits you to directly control your investment by utilizing the power of the database to respond to problems. If this is not the case, then Tableau provides simple options to improve your data to be fast and responsive with your fast in-memory data engine.</a:t>
            </a:r>
            <a:endParaRPr lang="en-US" sz="1400" b="1" u="sng" dirty="0"/>
          </a:p>
          <a:p>
            <a:r>
              <a:rPr lang="en-US" sz="1400" b="1" u="sng" dirty="0"/>
              <a:t>2.2 Data Connectors:</a:t>
            </a:r>
          </a:p>
          <a:p>
            <a:r>
              <a:rPr lang="en-US" sz="1400" dirty="0"/>
              <a:t>It consists of a number of optimized data connectors for databases. There are also common open database connectivity (ODBC) connectors designed for any system without a native connector. Tableau offers two modes in support of interacting with data—live connection or in-memory. Clients can switch between alive and in-memory connections as they desire.</a:t>
            </a:r>
            <a:endParaRPr lang="en-US" sz="1400" b="1" u="sng" dirty="0"/>
          </a:p>
          <a:p>
            <a:r>
              <a:rPr lang="en-US" sz="1400" b="1" u="sng" dirty="0"/>
              <a:t>2.3 Live Connection:</a:t>
            </a:r>
          </a:p>
          <a:p>
            <a:r>
              <a:rPr lang="en-US" sz="1400" dirty="0"/>
              <a:t>The data connectors of Tableau control your available data infrastructure by transferring dynamic SQL or MDX statements directly to the source database, except for importing all data. If you have provided a quick and analytics-optimized database, such as Vertica, then you will get the advantages of that investment by connecting live to your data. This leaves the detailed data in the source system and sends the aggregate outcomes of the query to Tableau. In addition, this means that Tableau can effectively utilize unlimited amounts of data—in fact, Tableau is the front-end analytics client to several of the largest databases in the world. Tableau optimizes every connector to receive the advantage of the unique characteristics of every data source.</a:t>
            </a:r>
            <a:endParaRPr lang="en-US" sz="1400" b="1" u="sng" dirty="0"/>
          </a:p>
          <a:p>
            <a:endParaRPr lang="en-US" sz="1400" b="1" u="sng" dirty="0"/>
          </a:p>
          <a:p>
            <a:r>
              <a:rPr lang="en-US" sz="1400" b="1" u="sng" dirty="0"/>
              <a:t>2.3 In-memory:</a:t>
            </a:r>
          </a:p>
          <a:p>
            <a:r>
              <a:rPr lang="en-US" sz="1400" dirty="0"/>
              <a:t>Tableau presents a fast, in-memory data engine to optimize for analytics. You can connect to your data and after that, with one click, extract your data to get it in-memory in Tableau. Tableau’s data engine entirely consumes your complete system to attain fast answers to queries on millions of rows of data on commodity hardware. Since the data engine can use disk storage, as well as RAM and cache memory, it is not confined to the quantity of memory on a system. It is not essential that an entire dataset be loaded into memory to attain its performance objectives.</a:t>
            </a:r>
          </a:p>
          <a:p>
            <a:endParaRPr lang="en-US" sz="1400" dirty="0"/>
          </a:p>
          <a:p>
            <a:endParaRPr lang="en-US" sz="1400" b="1" u="sng" dirty="0"/>
          </a:p>
          <a:p>
            <a:endParaRPr lang="en-US" sz="1400" b="1" u="sng" dirty="0"/>
          </a:p>
        </p:txBody>
      </p:sp>
    </p:spTree>
    <p:extLst>
      <p:ext uri="{BB962C8B-B14F-4D97-AF65-F5344CB8AC3E}">
        <p14:creationId xmlns:p14="http://schemas.microsoft.com/office/powerpoint/2010/main" val="720445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AC4D7-4F01-FDF4-ACD6-D3558BF9C188}"/>
              </a:ext>
            </a:extLst>
          </p:cNvPr>
          <p:cNvSpPr>
            <a:spLocks noGrp="1"/>
          </p:cNvSpPr>
          <p:nvPr>
            <p:ph type="title"/>
          </p:nvPr>
        </p:nvSpPr>
        <p:spPr>
          <a:xfrm>
            <a:off x="226620" y="-571500"/>
            <a:ext cx="9601200" cy="1143000"/>
          </a:xfrm>
        </p:spPr>
        <p:txBody>
          <a:bodyPr/>
          <a:lstStyle/>
          <a:p>
            <a:r>
              <a:rPr lang="en-US" dirty="0"/>
              <a:t>2. Architecture</a:t>
            </a:r>
          </a:p>
        </p:txBody>
      </p:sp>
      <p:sp>
        <p:nvSpPr>
          <p:cNvPr id="3" name="Content Placeholder 2">
            <a:extLst>
              <a:ext uri="{FF2B5EF4-FFF2-40B4-BE49-F238E27FC236}">
                <a16:creationId xmlns:a16="http://schemas.microsoft.com/office/drawing/2014/main" id="{DD032D87-73AC-FEA6-1141-F85DAA60CAF4}"/>
              </a:ext>
            </a:extLst>
          </p:cNvPr>
          <p:cNvSpPr>
            <a:spLocks noGrp="1"/>
          </p:cNvSpPr>
          <p:nvPr>
            <p:ph idx="1"/>
          </p:nvPr>
        </p:nvSpPr>
        <p:spPr>
          <a:xfrm>
            <a:off x="226620" y="616031"/>
            <a:ext cx="8050481" cy="5625937"/>
          </a:xfrm>
        </p:spPr>
        <p:txBody>
          <a:bodyPr>
            <a:noAutofit/>
          </a:bodyPr>
          <a:lstStyle/>
          <a:p>
            <a:pPr marL="45720" indent="0">
              <a:buNone/>
            </a:pPr>
            <a:r>
              <a:rPr lang="en-US" sz="1400" b="1" u="sng" dirty="0"/>
              <a:t>Tableau Server Components:</a:t>
            </a:r>
            <a:endParaRPr lang="en-US" sz="1400" dirty="0"/>
          </a:p>
          <a:p>
            <a:pPr marL="45720" indent="0">
              <a:buNone/>
            </a:pPr>
            <a:r>
              <a:rPr lang="en-US" sz="1400" dirty="0"/>
              <a:t>Now, let us take a look at the components of Tableau Server in this section:</a:t>
            </a:r>
          </a:p>
          <a:p>
            <a:r>
              <a:rPr lang="en-US" sz="1400" b="1" u="sng" dirty="0"/>
              <a:t>Application Server: </a:t>
            </a:r>
            <a:r>
              <a:rPr lang="en-US" sz="1400" dirty="0"/>
              <a:t>The application server handles login processes, permission management, authentications, and authorizations.</a:t>
            </a:r>
          </a:p>
          <a:p>
            <a:r>
              <a:rPr lang="en-US" sz="1400" b="1" u="sng" dirty="0" err="1"/>
              <a:t>VizQL</a:t>
            </a:r>
            <a:r>
              <a:rPr lang="en-US" sz="1400" b="1" u="sng" dirty="0"/>
              <a:t> Server: </a:t>
            </a:r>
            <a:r>
              <a:rPr lang="en-US" sz="1400" dirty="0"/>
              <a:t>The </a:t>
            </a:r>
            <a:r>
              <a:rPr lang="en-US" sz="1400" dirty="0" err="1"/>
              <a:t>VizQL</a:t>
            </a:r>
            <a:r>
              <a:rPr lang="en-US" sz="1400" dirty="0"/>
              <a:t> server is utilized to turn the data source’s queries into visuals.</a:t>
            </a:r>
          </a:p>
          <a:p>
            <a:r>
              <a:rPr lang="en-US" sz="1400" b="1" u="sng" dirty="0"/>
              <a:t>Data Server: </a:t>
            </a:r>
            <a:r>
              <a:rPr lang="en-US" sz="1400" dirty="0"/>
              <a:t>The data server facilitates metadata administration, driver deployment, and extract management by centralizing them.</a:t>
            </a:r>
          </a:p>
          <a:p>
            <a:r>
              <a:rPr lang="en-US" sz="1400" b="1" u="sng" dirty="0"/>
              <a:t>Backgrounder: </a:t>
            </a:r>
            <a:r>
              <a:rPr lang="en-US" sz="1400" dirty="0"/>
              <a:t>The backgrounder controls background processes and refreshes scheduled extracts.</a:t>
            </a:r>
          </a:p>
          <a:p>
            <a:r>
              <a:rPr lang="en-US" sz="1400" b="1" u="sng" dirty="0"/>
              <a:t>Gateway or Load Balancer: </a:t>
            </a:r>
            <a:r>
              <a:rPr lang="en-US" sz="1400" dirty="0"/>
              <a:t>A gateway is a type of web server that allows clients to connect with the components of Tableau Server by routing their requests over HTTP.</a:t>
            </a:r>
          </a:p>
          <a:p>
            <a:r>
              <a:rPr lang="en-US" sz="1400" b="1" u="sng" dirty="0"/>
              <a:t>Clients (Web Browsers and Mobile Apps): </a:t>
            </a:r>
            <a:r>
              <a:rPr lang="en-US" sz="1400" dirty="0"/>
              <a:t>Mobile browsers and applications may be used to interactively see the server dashboards. Tableau Server is supported by web browsers such as Google Chrome, Safari, Firefox, and Internet Explorer.</a:t>
            </a:r>
          </a:p>
          <a:p>
            <a:r>
              <a:rPr lang="en-US" sz="1400" b="1" u="sng" dirty="0"/>
              <a:t>Clients (Tableau Desktop): </a:t>
            </a:r>
            <a:r>
              <a:rPr lang="en-US" sz="1400" dirty="0"/>
              <a:t>Tableau Desktop is a business analytics solution that allows users to access a variety of data sources and create visuals.</a:t>
            </a:r>
          </a:p>
        </p:txBody>
      </p:sp>
    </p:spTree>
    <p:extLst>
      <p:ext uri="{BB962C8B-B14F-4D97-AF65-F5344CB8AC3E}">
        <p14:creationId xmlns:p14="http://schemas.microsoft.com/office/powerpoint/2010/main" val="1698608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34156-EA18-A1B9-7AE6-1B5D8202A7B5}"/>
              </a:ext>
            </a:extLst>
          </p:cNvPr>
          <p:cNvSpPr>
            <a:spLocks noGrp="1"/>
          </p:cNvSpPr>
          <p:nvPr>
            <p:ph type="title"/>
          </p:nvPr>
        </p:nvSpPr>
        <p:spPr>
          <a:xfrm>
            <a:off x="0" y="-424543"/>
            <a:ext cx="9601200" cy="1143000"/>
          </a:xfrm>
        </p:spPr>
        <p:txBody>
          <a:bodyPr/>
          <a:lstStyle/>
          <a:p>
            <a:r>
              <a:rPr lang="en-US" dirty="0"/>
              <a:t>Advantages of Tableau Server</a:t>
            </a:r>
          </a:p>
        </p:txBody>
      </p:sp>
      <p:sp>
        <p:nvSpPr>
          <p:cNvPr id="3" name="Content Placeholder 2">
            <a:extLst>
              <a:ext uri="{FF2B5EF4-FFF2-40B4-BE49-F238E27FC236}">
                <a16:creationId xmlns:a16="http://schemas.microsoft.com/office/drawing/2014/main" id="{4DD85D3B-03E7-517A-9696-C66122070C34}"/>
              </a:ext>
            </a:extLst>
          </p:cNvPr>
          <p:cNvSpPr>
            <a:spLocks noGrp="1"/>
          </p:cNvSpPr>
          <p:nvPr>
            <p:ph idx="1"/>
          </p:nvPr>
        </p:nvSpPr>
        <p:spPr>
          <a:xfrm>
            <a:off x="0" y="718456"/>
            <a:ext cx="8609610" cy="5444837"/>
          </a:xfrm>
        </p:spPr>
        <p:txBody>
          <a:bodyPr>
            <a:normAutofit/>
          </a:bodyPr>
          <a:lstStyle/>
          <a:p>
            <a:r>
              <a:rPr lang="en-US" sz="1400" dirty="0"/>
              <a:t>Scales up: Is multi-threaded</a:t>
            </a:r>
          </a:p>
          <a:p>
            <a:r>
              <a:rPr lang="en-US" sz="1400" dirty="0"/>
              <a:t>Scales out: Is multi-process enabled</a:t>
            </a:r>
          </a:p>
          <a:p>
            <a:r>
              <a:rPr lang="en-US" sz="1400" dirty="0"/>
              <a:t>Provides integrated clustering</a:t>
            </a:r>
          </a:p>
          <a:p>
            <a:r>
              <a:rPr lang="en-US" sz="1400" dirty="0"/>
              <a:t>Supports high availability</a:t>
            </a:r>
          </a:p>
          <a:p>
            <a:r>
              <a:rPr lang="en-US" sz="1400" dirty="0"/>
              <a:t>Is secure</a:t>
            </a:r>
          </a:p>
          <a:p>
            <a:r>
              <a:rPr lang="en-US" sz="1400" dirty="0"/>
              <a:t>Runs on both physical and virtual machines</a:t>
            </a:r>
          </a:p>
          <a:p>
            <a:endParaRPr lang="en-US" sz="1400" dirty="0"/>
          </a:p>
          <a:p>
            <a:pPr marL="45720" indent="0">
              <a:lnSpc>
                <a:spcPct val="110000"/>
              </a:lnSpc>
              <a:spcBef>
                <a:spcPct val="0"/>
              </a:spcBef>
              <a:buNone/>
            </a:pPr>
            <a:r>
              <a:rPr lang="en-US" sz="3200" b="1" cap="all" dirty="0">
                <a:solidFill>
                  <a:schemeClr val="accent1"/>
                </a:solidFill>
                <a:effectLst>
                  <a:outerShdw blurRad="38100" dist="25400" dir="18900000" algn="bl" rotWithShape="0">
                    <a:schemeClr val="bg1">
                      <a:alpha val="80000"/>
                    </a:schemeClr>
                  </a:outerShdw>
                </a:effectLst>
                <a:latin typeface="+mj-lt"/>
                <a:ea typeface="+mj-ea"/>
                <a:cs typeface="+mj-cs"/>
              </a:rPr>
              <a:t>Summary</a:t>
            </a:r>
          </a:p>
          <a:p>
            <a:pPr marL="45720" indent="0">
              <a:lnSpc>
                <a:spcPct val="110000"/>
              </a:lnSpc>
              <a:spcBef>
                <a:spcPct val="0"/>
              </a:spcBef>
              <a:buNone/>
            </a:pPr>
            <a:r>
              <a:rPr lang="en-US" sz="1400" b="0" i="0" dirty="0">
                <a:solidFill>
                  <a:srgbClr val="3A3A3A"/>
                </a:solidFill>
                <a:effectLst/>
                <a:latin typeface="Open Sans" panose="020B0606030504020204" pitchFamily="34" charset="0"/>
              </a:rPr>
              <a:t>Let’s take a quick overview of what we have learnt in this Tableau architecture tutorial. Firstly, we learned what exactly is the architecture of Tableau. Tableau Server’s architecture is designed with a purpose of securely linking various data sources. Then, we discussed various layers in the architecture of Tableau such as Data layer, data connectors, live connection and In-memory. Also, we have gone through its various components such as application server, </a:t>
            </a:r>
            <a:r>
              <a:rPr lang="en-US" sz="1400" b="0" i="0" dirty="0" err="1">
                <a:solidFill>
                  <a:srgbClr val="3A3A3A"/>
                </a:solidFill>
                <a:effectLst/>
                <a:latin typeface="Open Sans" panose="020B0606030504020204" pitchFamily="34" charset="0"/>
              </a:rPr>
              <a:t>VizQL</a:t>
            </a:r>
            <a:r>
              <a:rPr lang="en-US" sz="1400" b="0" i="0" dirty="0">
                <a:solidFill>
                  <a:srgbClr val="3A3A3A"/>
                </a:solidFill>
                <a:effectLst/>
                <a:latin typeface="Open Sans" panose="020B0606030504020204" pitchFamily="34" charset="0"/>
              </a:rPr>
              <a:t> server, data server, backgrounder, gateway or load balancer, Clients (Web Browsers and Mobile Apps, Clients (Tableau Desktop). Along with this, we talked about a bunch of advantages about this Tableau Architecture.</a:t>
            </a:r>
            <a:endParaRPr lang="en-US" sz="1400" b="1" cap="all" dirty="0">
              <a:solidFill>
                <a:schemeClr val="accent1"/>
              </a:solidFill>
              <a:effectLst>
                <a:outerShdw blurRad="38100" dist="25400" dir="18900000" algn="bl" rotWithShape="0">
                  <a:schemeClr val="bg1">
                    <a:alpha val="80000"/>
                  </a:schemeClr>
                </a:outerShdw>
              </a:effectLst>
              <a:latin typeface="+mj-lt"/>
              <a:ea typeface="+mj-ea"/>
              <a:cs typeface="+mj-cs"/>
            </a:endParaRPr>
          </a:p>
        </p:txBody>
      </p:sp>
    </p:spTree>
    <p:extLst>
      <p:ext uri="{BB962C8B-B14F-4D97-AF65-F5344CB8AC3E}">
        <p14:creationId xmlns:p14="http://schemas.microsoft.com/office/powerpoint/2010/main" val="1865983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Red Line Business 16x9">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red line presentation (widescreen).potx" id="{8018D45A-0B59-4186-B046-1FF8092889B6}" vid="{86C2525B-C90B-4FD6-8D61-5E85FA833A06}"/>
    </a:ext>
  </a:extLst>
</a:theme>
</file>

<file path=ppt/theme/theme2.xml><?xml version="1.0" encoding="utf-8"?>
<a:theme xmlns:a="http://schemas.openxmlformats.org/drawingml/2006/main" name="Office Theme">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red line presentation (widescreen)</Template>
  <TotalTime>797</TotalTime>
  <Words>1486</Words>
  <Application>Microsoft Office PowerPoint</Application>
  <PresentationFormat>Widescreen</PresentationFormat>
  <Paragraphs>133</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Cambria</vt:lpstr>
      <vt:lpstr>Merriweather</vt:lpstr>
      <vt:lpstr>Open Sans</vt:lpstr>
      <vt:lpstr>Red Line Business 16x9</vt:lpstr>
      <vt:lpstr>Wine data analysis  author: Akanchha bagla Revision number: 1.0 last date of revision: May 30, 2022</vt:lpstr>
      <vt:lpstr>TABLE OF CONTENTS</vt:lpstr>
      <vt:lpstr>DOCUMENT VERSION CONTROL</vt:lpstr>
      <vt:lpstr>1. Introduction</vt:lpstr>
      <vt:lpstr>2. Architecture</vt:lpstr>
      <vt:lpstr>2. Architecture</vt:lpstr>
      <vt:lpstr>2. Architecture</vt:lpstr>
      <vt:lpstr>2. Architecture</vt:lpstr>
      <vt:lpstr>Advantages of Tableau Server</vt:lpstr>
      <vt:lpstr>Deployment</vt:lpstr>
      <vt:lpstr>Deployment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Wine data analysis  author: Akanchha bagla Revision number: 1.0 last date of revision: May 30, 2022</dc:title>
  <dc:creator>Siddharth Maity</dc:creator>
  <cp:lastModifiedBy>Siddharth Maity</cp:lastModifiedBy>
  <cp:revision>20</cp:revision>
  <dcterms:created xsi:type="dcterms:W3CDTF">2022-05-30T22:20:45Z</dcterms:created>
  <dcterms:modified xsi:type="dcterms:W3CDTF">2022-06-02T20:25:49Z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